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Raleway"/>
      <p:regular r:id="rId61"/>
      <p:bold r:id="rId62"/>
      <p:italic r:id="rId63"/>
      <p:boldItalic r:id="rId64"/>
    </p:embeddedFont>
    <p:embeddedFont>
      <p:font typeface="Roboto"/>
      <p:regular r:id="rId65"/>
      <p:bold r:id="rId66"/>
      <p:italic r:id="rId67"/>
      <p:boldItalic r:id="rId68"/>
    </p:embeddedFont>
    <p:embeddedFont>
      <p:font typeface="Lato"/>
      <p:regular r:id="rId69"/>
      <p:bold r:id="rId70"/>
      <p:italic r:id="rId71"/>
      <p:boldItalic r:id="rId72"/>
    </p:embeddedFont>
    <p:embeddedFont>
      <p:font typeface="Lora SemiBold"/>
      <p:regular r:id="rId73"/>
      <p:bold r:id="rId74"/>
      <p:italic r:id="rId75"/>
      <p:boldItalic r:id="rId76"/>
    </p:embeddedFont>
    <p:embeddedFont>
      <p:font typeface="Lora"/>
      <p:regular r:id="rId77"/>
      <p:bold r:id="rId78"/>
      <p:italic r:id="rId79"/>
      <p:boldItalic r:id="rId80"/>
    </p:embeddedFont>
    <p:embeddedFont>
      <p:font typeface="Caveat Medium"/>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83" roundtripDataSignature="AMtx7mj6OADGr2MGbhdLI0GC/hJjVltL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3" Type="http://customschemas.google.com/relationships/presentationmetadata" Target="meta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Lora-boldItalic.fntdata"/><Relationship Id="rId82" Type="http://schemas.openxmlformats.org/officeDocument/2006/relationships/font" Target="fonts/CaveatMedium-bold.fntdata"/><Relationship Id="rId81" Type="http://schemas.openxmlformats.org/officeDocument/2006/relationships/font" Target="fonts/Caveat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LoraSemiBold-regular.fntdata"/><Relationship Id="rId72" Type="http://schemas.openxmlformats.org/officeDocument/2006/relationships/font" Target="fonts/Lato-boldItalic.fntdata"/><Relationship Id="rId31" Type="http://schemas.openxmlformats.org/officeDocument/2006/relationships/slide" Target="slides/slide26.xml"/><Relationship Id="rId75" Type="http://schemas.openxmlformats.org/officeDocument/2006/relationships/font" Target="fonts/LoraSemiBold-italic.fntdata"/><Relationship Id="rId30" Type="http://schemas.openxmlformats.org/officeDocument/2006/relationships/slide" Target="slides/slide25.xml"/><Relationship Id="rId74" Type="http://schemas.openxmlformats.org/officeDocument/2006/relationships/font" Target="fonts/LoraSemiBold-bold.fntdata"/><Relationship Id="rId33" Type="http://schemas.openxmlformats.org/officeDocument/2006/relationships/slide" Target="slides/slide28.xml"/><Relationship Id="rId77" Type="http://schemas.openxmlformats.org/officeDocument/2006/relationships/font" Target="fonts/Lora-regular.fntdata"/><Relationship Id="rId32" Type="http://schemas.openxmlformats.org/officeDocument/2006/relationships/slide" Target="slides/slide27.xml"/><Relationship Id="rId76" Type="http://schemas.openxmlformats.org/officeDocument/2006/relationships/font" Target="fonts/LoraSemiBold-boldItalic.fntdata"/><Relationship Id="rId35" Type="http://schemas.openxmlformats.org/officeDocument/2006/relationships/slide" Target="slides/slide30.xml"/><Relationship Id="rId79" Type="http://schemas.openxmlformats.org/officeDocument/2006/relationships/font" Target="fonts/Lora-italic.fntdata"/><Relationship Id="rId34" Type="http://schemas.openxmlformats.org/officeDocument/2006/relationships/slide" Target="slides/slide29.xml"/><Relationship Id="rId78" Type="http://schemas.openxmlformats.org/officeDocument/2006/relationships/font" Target="fonts/Lora-bold.fntdata"/><Relationship Id="rId71" Type="http://schemas.openxmlformats.org/officeDocument/2006/relationships/font" Target="fonts/Lato-italic.fntdata"/><Relationship Id="rId70" Type="http://schemas.openxmlformats.org/officeDocument/2006/relationships/font" Target="fonts/Lato-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aleway-bold.fntdata"/><Relationship Id="rId61" Type="http://schemas.openxmlformats.org/officeDocument/2006/relationships/font" Target="fonts/Raleway-regular.fntdata"/><Relationship Id="rId20" Type="http://schemas.openxmlformats.org/officeDocument/2006/relationships/slide" Target="slides/slide15.xml"/><Relationship Id="rId64" Type="http://schemas.openxmlformats.org/officeDocument/2006/relationships/font" Target="fonts/Raleway-boldItalic.fntdata"/><Relationship Id="rId63" Type="http://schemas.openxmlformats.org/officeDocument/2006/relationships/font" Target="fonts/Raleway-italic.fntdata"/><Relationship Id="rId22" Type="http://schemas.openxmlformats.org/officeDocument/2006/relationships/slide" Target="slides/slide17.xml"/><Relationship Id="rId66" Type="http://schemas.openxmlformats.org/officeDocument/2006/relationships/font" Target="fonts/Roboto-bold.fntdata"/><Relationship Id="rId21" Type="http://schemas.openxmlformats.org/officeDocument/2006/relationships/slide" Target="slides/slide16.xml"/><Relationship Id="rId65" Type="http://schemas.openxmlformats.org/officeDocument/2006/relationships/font" Target="fonts/Roboto-regular.fntdata"/><Relationship Id="rId24" Type="http://schemas.openxmlformats.org/officeDocument/2006/relationships/slide" Target="slides/slide19.xml"/><Relationship Id="rId68" Type="http://schemas.openxmlformats.org/officeDocument/2006/relationships/font" Target="fonts/Roboto-boldItalic.fntdata"/><Relationship Id="rId23" Type="http://schemas.openxmlformats.org/officeDocument/2006/relationships/slide" Target="slides/slide18.xml"/><Relationship Id="rId67" Type="http://schemas.openxmlformats.org/officeDocument/2006/relationships/font" Target="fonts/Roboto-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Lato-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 name="Google Shape;440;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5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57"/>
          <p:cNvGrpSpPr/>
          <p:nvPr/>
        </p:nvGrpSpPr>
        <p:grpSpPr>
          <a:xfrm>
            <a:off x="830392" y="1191256"/>
            <a:ext cx="745763" cy="45826"/>
            <a:chOff x="4580561" y="2589004"/>
            <a:chExt cx="1064464" cy="25200"/>
          </a:xfrm>
        </p:grpSpPr>
        <p:sp>
          <p:nvSpPr>
            <p:cNvPr id="12" name="Google Shape;12;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57"/>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57"/>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66"/>
          <p:cNvGrpSpPr/>
          <p:nvPr/>
        </p:nvGrpSpPr>
        <p:grpSpPr>
          <a:xfrm>
            <a:off x="830392" y="4169130"/>
            <a:ext cx="745763" cy="45826"/>
            <a:chOff x="4580561" y="2589004"/>
            <a:chExt cx="1064464" cy="25200"/>
          </a:xfrm>
        </p:grpSpPr>
        <p:sp>
          <p:nvSpPr>
            <p:cNvPr id="75" name="Google Shape;75;p6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66"/>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66"/>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6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6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58"/>
          <p:cNvGrpSpPr/>
          <p:nvPr/>
        </p:nvGrpSpPr>
        <p:grpSpPr>
          <a:xfrm>
            <a:off x="830392" y="1191256"/>
            <a:ext cx="745763" cy="45826"/>
            <a:chOff x="4580561" y="2589004"/>
            <a:chExt cx="1064464" cy="25200"/>
          </a:xfrm>
        </p:grpSpPr>
        <p:sp>
          <p:nvSpPr>
            <p:cNvPr id="20" name="Google Shape;20;p5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5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5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 name="Shape 25"/>
        <p:cNvGrpSpPr/>
        <p:nvPr/>
      </p:nvGrpSpPr>
      <p:grpSpPr>
        <a:xfrm>
          <a:off x="0" y="0"/>
          <a:ext cx="0" cy="0"/>
          <a:chOff x="0" y="0"/>
          <a:chExt cx="0" cy="0"/>
        </a:xfrm>
      </p:grpSpPr>
      <p:sp>
        <p:nvSpPr>
          <p:cNvPr id="26" name="Google Shape;26;p5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 name="Google Shape;27;p59"/>
          <p:cNvGrpSpPr/>
          <p:nvPr/>
        </p:nvGrpSpPr>
        <p:grpSpPr>
          <a:xfrm>
            <a:off x="830392" y="1191256"/>
            <a:ext cx="745763" cy="45826"/>
            <a:chOff x="4580561" y="2589004"/>
            <a:chExt cx="1064464" cy="25200"/>
          </a:xfrm>
        </p:grpSpPr>
        <p:sp>
          <p:nvSpPr>
            <p:cNvPr id="28" name="Google Shape;28;p5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 name="Google Shape;30;p59"/>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1" name="Google Shape;31;p59"/>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2" name="Google Shape;32;p59"/>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3" name="Google Shape;33;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60"/>
          <p:cNvGrpSpPr/>
          <p:nvPr/>
        </p:nvGrpSpPr>
        <p:grpSpPr>
          <a:xfrm>
            <a:off x="830392" y="1191256"/>
            <a:ext cx="745763" cy="45826"/>
            <a:chOff x="4580561" y="2589004"/>
            <a:chExt cx="1064464" cy="25200"/>
          </a:xfrm>
        </p:grpSpPr>
        <p:sp>
          <p:nvSpPr>
            <p:cNvPr id="36" name="Google Shape;36;p6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6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60"/>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9" name="Google Shape;39;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6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61"/>
          <p:cNvGrpSpPr/>
          <p:nvPr/>
        </p:nvGrpSpPr>
        <p:grpSpPr>
          <a:xfrm>
            <a:off x="830392" y="1191256"/>
            <a:ext cx="745763" cy="45826"/>
            <a:chOff x="4580561" y="2589004"/>
            <a:chExt cx="1064464" cy="25200"/>
          </a:xfrm>
        </p:grpSpPr>
        <p:sp>
          <p:nvSpPr>
            <p:cNvPr id="43" name="Google Shape;43;p6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61"/>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61"/>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7" name="Google Shape;47;p61"/>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8" name="Google Shape;48;p6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 name="Google Shape;51;p62"/>
          <p:cNvGrpSpPr/>
          <p:nvPr/>
        </p:nvGrpSpPr>
        <p:grpSpPr>
          <a:xfrm>
            <a:off x="830392" y="1191256"/>
            <a:ext cx="745763" cy="45826"/>
            <a:chOff x="4580561" y="2589004"/>
            <a:chExt cx="1064464" cy="25200"/>
          </a:xfrm>
        </p:grpSpPr>
        <p:sp>
          <p:nvSpPr>
            <p:cNvPr id="52" name="Google Shape;52;p6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6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5" name="Google Shape;55;p6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6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 name="Google Shape;58;p63"/>
          <p:cNvGrpSpPr/>
          <p:nvPr/>
        </p:nvGrpSpPr>
        <p:grpSpPr>
          <a:xfrm>
            <a:off x="830392" y="1191256"/>
            <a:ext cx="745763" cy="45826"/>
            <a:chOff x="4580561" y="2589004"/>
            <a:chExt cx="1064464" cy="25200"/>
          </a:xfrm>
        </p:grpSpPr>
        <p:sp>
          <p:nvSpPr>
            <p:cNvPr id="59" name="Google Shape;59;p6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6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 name="Google Shape;61;p63"/>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2" name="Google Shape;62;p63"/>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3" name="Google Shape;63;p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4" name="Shape 64"/>
        <p:cNvGrpSpPr/>
        <p:nvPr/>
      </p:nvGrpSpPr>
      <p:grpSpPr>
        <a:xfrm>
          <a:off x="0" y="0"/>
          <a:ext cx="0" cy="0"/>
          <a:chOff x="0" y="0"/>
          <a:chExt cx="0" cy="0"/>
        </a:xfrm>
      </p:grpSpPr>
      <p:grpSp>
        <p:nvGrpSpPr>
          <p:cNvPr id="65" name="Google Shape;65;p64"/>
          <p:cNvGrpSpPr/>
          <p:nvPr/>
        </p:nvGrpSpPr>
        <p:grpSpPr>
          <a:xfrm>
            <a:off x="830392" y="4169130"/>
            <a:ext cx="745763" cy="45826"/>
            <a:chOff x="4580561" y="2589004"/>
            <a:chExt cx="1064464" cy="25200"/>
          </a:xfrm>
        </p:grpSpPr>
        <p:sp>
          <p:nvSpPr>
            <p:cNvPr id="66" name="Google Shape;66;p6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6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 name="Google Shape;68;p64"/>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9" name="Google Shape;69;p6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65"/>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6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2.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1.png"/><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7.png"/><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1.png"/><Relationship Id="rId4" Type="http://schemas.openxmlformats.org/officeDocument/2006/relationships/image" Target="../media/image3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s-419"/>
              <a:t>Regresión Lineal</a:t>
            </a:r>
            <a:endParaRPr/>
          </a:p>
        </p:txBody>
      </p:sp>
      <p:sp>
        <p:nvSpPr>
          <p:cNvPr id="87" name="Google Shape;87;p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600"/>
              <a:buNone/>
            </a:pPr>
            <a:r>
              <a:rPr lang="es-419"/>
              <a:t>Aprendizaje Automático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10"/>
          <p:cNvPicPr preferRelativeResize="0"/>
          <p:nvPr/>
        </p:nvPicPr>
        <p:blipFill rotWithShape="1">
          <a:blip r:embed="rId3">
            <a:alphaModFix/>
          </a:blip>
          <a:srcRect b="0" l="0" r="0" t="0"/>
          <a:stretch/>
        </p:blipFill>
        <p:spPr>
          <a:xfrm>
            <a:off x="1833611" y="624075"/>
            <a:ext cx="5476775" cy="4351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1"/>
          <p:cNvPicPr preferRelativeResize="0"/>
          <p:nvPr/>
        </p:nvPicPr>
        <p:blipFill rotWithShape="1">
          <a:blip r:embed="rId3">
            <a:alphaModFix/>
          </a:blip>
          <a:srcRect b="0" l="0" r="0" t="0"/>
          <a:stretch/>
        </p:blipFill>
        <p:spPr>
          <a:xfrm>
            <a:off x="2238375" y="1092713"/>
            <a:ext cx="4667250" cy="3667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Matricialmente</a:t>
            </a:r>
            <a:endParaRPr/>
          </a:p>
        </p:txBody>
      </p:sp>
      <p:sp>
        <p:nvSpPr>
          <p:cNvPr id="158" name="Google Shape;158;p1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t/>
            </a:r>
            <a:endParaRPr/>
          </a:p>
        </p:txBody>
      </p:sp>
      <p:pic>
        <p:nvPicPr>
          <p:cNvPr id="159" name="Google Shape;159;p12"/>
          <p:cNvPicPr preferRelativeResize="0"/>
          <p:nvPr/>
        </p:nvPicPr>
        <p:blipFill rotWithShape="1">
          <a:blip r:embed="rId3">
            <a:alphaModFix/>
          </a:blip>
          <a:srcRect b="0" l="0" r="0" t="0"/>
          <a:stretch/>
        </p:blipFill>
        <p:spPr>
          <a:xfrm>
            <a:off x="2619051" y="1964450"/>
            <a:ext cx="3909500" cy="2219175"/>
          </a:xfrm>
          <a:prstGeom prst="rect">
            <a:avLst/>
          </a:prstGeom>
          <a:noFill/>
          <a:ln>
            <a:noFill/>
          </a:ln>
        </p:spPr>
      </p:pic>
      <p:sp>
        <p:nvSpPr>
          <p:cNvPr id="160" name="Google Shape;160;p12"/>
          <p:cNvSpPr txBox="1"/>
          <p:nvPr/>
        </p:nvSpPr>
        <p:spPr>
          <a:xfrm>
            <a:off x="623775" y="4434350"/>
            <a:ext cx="7343100" cy="408000"/>
          </a:xfrm>
          <a:prstGeom prst="rect">
            <a:avLst/>
          </a:prstGeom>
          <a:solidFill>
            <a:schemeClr val="lt1"/>
          </a:solid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1400"/>
              </a:spcAft>
              <a:buClr>
                <a:srgbClr val="000000"/>
              </a:buClr>
              <a:buSzPts val="1200"/>
              <a:buFont typeface="Arial"/>
              <a:buNone/>
            </a:pPr>
            <a:r>
              <a:rPr b="0" i="0" lang="es-419" sz="1200" u="none" cap="none" strike="noStrike">
                <a:solidFill>
                  <a:srgbClr val="374151"/>
                </a:solidFill>
                <a:highlight>
                  <a:schemeClr val="lt1"/>
                </a:highlight>
                <a:latin typeface="Lato"/>
                <a:ea typeface="Lato"/>
                <a:cs typeface="Lato"/>
                <a:sym typeface="Lato"/>
              </a:rPr>
              <a:t>La primera columna de</a:t>
            </a:r>
            <a:r>
              <a:rPr b="0" i="0" lang="es-419" sz="1450" u="none" cap="none" strike="noStrike">
                <a:solidFill>
                  <a:srgbClr val="374151"/>
                </a:solidFill>
                <a:highlight>
                  <a:schemeClr val="lt1"/>
                </a:highlight>
                <a:latin typeface="Lato"/>
                <a:ea typeface="Lato"/>
                <a:cs typeface="Lato"/>
                <a:sym typeface="Lato"/>
              </a:rPr>
              <a:t> X</a:t>
            </a:r>
            <a:r>
              <a:rPr b="0" i="0" lang="es-419" sz="1200" u="none" cap="none" strike="noStrike">
                <a:solidFill>
                  <a:srgbClr val="374151"/>
                </a:solidFill>
                <a:highlight>
                  <a:schemeClr val="lt1"/>
                </a:highlight>
                <a:latin typeface="Lato"/>
                <a:ea typeface="Lato"/>
                <a:cs typeface="Lato"/>
                <a:sym typeface="Lato"/>
              </a:rPr>
              <a:t> generalmente se llena con unos para tener en cuenta la intersección.</a:t>
            </a:r>
            <a:endParaRPr b="0" i="0" sz="1400" u="none" cap="none" strike="noStrike">
              <a:solidFill>
                <a:srgbClr val="000000"/>
              </a:solidFill>
              <a:highlight>
                <a:schemeClr val="lt1"/>
              </a:highlight>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3"/>
          <p:cNvSpPr txBox="1"/>
          <p:nvPr/>
        </p:nvSpPr>
        <p:spPr>
          <a:xfrm>
            <a:off x="4618650" y="2146350"/>
            <a:ext cx="4341300" cy="1443000"/>
          </a:xfrm>
          <a:prstGeom prst="rect">
            <a:avLst/>
          </a:prstGeom>
          <a:noFill/>
          <a:ln>
            <a:noFill/>
          </a:ln>
        </p:spPr>
        <p:txBody>
          <a:bodyPr anchorCtr="0" anchor="t" bIns="91425" lIns="91425" spcFirstLastPara="1" rIns="91425" wrap="square" tIns="91425">
            <a:spAutoFit/>
          </a:bodyPr>
          <a:lstStyle/>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y_mean = y.mean()</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x_mean = x.mean()</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beta_1 = np.</a:t>
            </a:r>
            <a:r>
              <a:rPr b="0" i="0" lang="es-419" sz="1050" u="none" cap="none" strike="noStrike">
                <a:solidFill>
                  <a:srgbClr val="795E26"/>
                </a:solidFill>
                <a:highlight>
                  <a:srgbClr val="F7F7F7"/>
                </a:highlight>
                <a:latin typeface="Courier New"/>
                <a:ea typeface="Courier New"/>
                <a:cs typeface="Courier New"/>
                <a:sym typeface="Courier New"/>
              </a:rPr>
              <a:t>sum</a:t>
            </a:r>
            <a:r>
              <a:rPr b="0" i="0" lang="es-419" sz="1050" u="none" cap="none" strike="noStrike">
                <a:solidFill>
                  <a:srgbClr val="000000"/>
                </a:solidFill>
                <a:highlight>
                  <a:srgbClr val="F7F7F7"/>
                </a:highlight>
                <a:latin typeface="Courier New"/>
                <a:ea typeface="Courier New"/>
                <a:cs typeface="Courier New"/>
                <a:sym typeface="Courier New"/>
              </a:rPr>
              <a:t>(x.T*(y-y_mean))/np.</a:t>
            </a:r>
            <a:r>
              <a:rPr b="0" i="0" lang="es-419" sz="1050" u="none" cap="none" strike="noStrike">
                <a:solidFill>
                  <a:srgbClr val="795E26"/>
                </a:solidFill>
                <a:highlight>
                  <a:srgbClr val="F7F7F7"/>
                </a:highlight>
                <a:latin typeface="Courier New"/>
                <a:ea typeface="Courier New"/>
                <a:cs typeface="Courier New"/>
                <a:sym typeface="Courier New"/>
              </a:rPr>
              <a:t>sum</a:t>
            </a:r>
            <a:r>
              <a:rPr b="0" i="0" lang="es-419" sz="1050" u="none" cap="none" strike="noStrike">
                <a:solidFill>
                  <a:srgbClr val="000000"/>
                </a:solidFill>
                <a:highlight>
                  <a:srgbClr val="F7F7F7"/>
                </a:highlight>
                <a:latin typeface="Courier New"/>
                <a:ea typeface="Courier New"/>
                <a:cs typeface="Courier New"/>
                <a:sym typeface="Courier New"/>
              </a:rPr>
              <a:t>(x.T*(x.T-x_mean))</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beta_0 = y_mean - beta_1 * x_mean</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beta_1 , beta_0</a:t>
            </a:r>
            <a:endParaRPr b="0" i="0" sz="1050" u="none" cap="none" strike="noStrike">
              <a:solidFill>
                <a:srgbClr val="000000"/>
              </a:solidFill>
              <a:highlight>
                <a:srgbClr val="F7F7F7"/>
              </a:highlight>
              <a:latin typeface="Courier New"/>
              <a:ea typeface="Courier New"/>
              <a:cs typeface="Courier New"/>
              <a:sym typeface="Courier New"/>
            </a:endParaRPr>
          </a:p>
        </p:txBody>
      </p:sp>
      <p:sp>
        <p:nvSpPr>
          <p:cNvPr id="166" name="Google Shape;166;p13"/>
          <p:cNvSpPr txBox="1"/>
          <p:nvPr/>
        </p:nvSpPr>
        <p:spPr>
          <a:xfrm>
            <a:off x="4618650" y="3748900"/>
            <a:ext cx="3000000" cy="515700"/>
          </a:xfrm>
          <a:prstGeom prst="rect">
            <a:avLst/>
          </a:prstGeom>
          <a:noFill/>
          <a:ln>
            <a:noFill/>
          </a:ln>
        </p:spPr>
        <p:txBody>
          <a:bodyPr anchorCtr="0" anchor="t" bIns="91425" lIns="91425" spcFirstLastPara="1" rIns="91425" wrap="square" tIns="91425">
            <a:spAutoFit/>
          </a:bodyPr>
          <a:lstStyle/>
          <a:p>
            <a:pPr indent="0" lvl="0" marL="50800" marR="12700" rtl="0" algn="l">
              <a:lnSpc>
                <a:spcPct val="115000"/>
              </a:lnSpc>
              <a:spcBef>
                <a:spcPts val="100"/>
              </a:spcBef>
              <a:spcAft>
                <a:spcPts val="0"/>
              </a:spcAft>
              <a:buClr>
                <a:srgbClr val="000000"/>
              </a:buClr>
              <a:buSzPts val="1000"/>
              <a:buFont typeface="Arial"/>
              <a:buNone/>
            </a:pPr>
            <a:r>
              <a:rPr b="0" i="0" lang="es-419" sz="1000" u="none" cap="none" strike="noStrike">
                <a:solidFill>
                  <a:srgbClr val="000000"/>
                </a:solidFill>
                <a:latin typeface="Arial"/>
                <a:ea typeface="Arial"/>
                <a:cs typeface="Arial"/>
                <a:sym typeface="Arial"/>
              </a:rPr>
              <a:t>(0.7000000000000001, 1.2999999999999998)</a:t>
            </a:r>
            <a:endParaRPr b="0" i="0" sz="10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67" name="Google Shape;167;p13"/>
          <p:cNvSpPr txBox="1"/>
          <p:nvPr/>
        </p:nvSpPr>
        <p:spPr>
          <a:xfrm>
            <a:off x="682275" y="2211125"/>
            <a:ext cx="3000000" cy="565500"/>
          </a:xfrm>
          <a:prstGeom prst="rect">
            <a:avLst/>
          </a:prstGeom>
          <a:noFill/>
          <a:ln>
            <a:noFill/>
          </a:ln>
        </p:spPr>
        <p:txBody>
          <a:bodyPr anchorCtr="0" anchor="t" bIns="91425" lIns="91425" spcFirstLastPara="1" rIns="91425" wrap="square" tIns="91425">
            <a:spAutoFit/>
          </a:bodyPr>
          <a:lstStyle/>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model = LinearRegression()</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model.fit(x, y)</a:t>
            </a:r>
            <a:endParaRPr b="0" i="0" sz="1050" u="none" cap="none" strike="noStrike">
              <a:solidFill>
                <a:srgbClr val="000000"/>
              </a:solidFill>
              <a:highlight>
                <a:srgbClr val="F7F7F7"/>
              </a:highlight>
              <a:latin typeface="Courier New"/>
              <a:ea typeface="Courier New"/>
              <a:cs typeface="Courier New"/>
              <a:sym typeface="Courier New"/>
            </a:endParaRPr>
          </a:p>
        </p:txBody>
      </p:sp>
      <p:sp>
        <p:nvSpPr>
          <p:cNvPr id="168" name="Google Shape;168;p13"/>
          <p:cNvSpPr txBox="1"/>
          <p:nvPr/>
        </p:nvSpPr>
        <p:spPr>
          <a:xfrm>
            <a:off x="682275" y="2776625"/>
            <a:ext cx="3000000" cy="785100"/>
          </a:xfrm>
          <a:prstGeom prst="rect">
            <a:avLst/>
          </a:prstGeom>
          <a:noFill/>
          <a:ln>
            <a:noFill/>
          </a:ln>
        </p:spPr>
        <p:txBody>
          <a:bodyPr anchorCtr="0" anchor="t" bIns="91425" lIns="91425" spcFirstLastPara="1" rIns="91425" wrap="square" tIns="91425">
            <a:spAutoFit/>
          </a:bodyPr>
          <a:lstStyle/>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pendiente = model.coef_[</a:t>
            </a:r>
            <a:r>
              <a:rPr b="0" i="0" lang="es-419" sz="1050" u="none" cap="none" strike="noStrike">
                <a:solidFill>
                  <a:srgbClr val="098156"/>
                </a:solidFill>
                <a:highlight>
                  <a:srgbClr val="F7F7F7"/>
                </a:highlight>
                <a:latin typeface="Courier New"/>
                <a:ea typeface="Courier New"/>
                <a:cs typeface="Courier New"/>
                <a:sym typeface="Courier New"/>
              </a:rPr>
              <a:t>0</a:t>
            </a:r>
            <a:r>
              <a:rPr b="0" i="0" lang="es-419" sz="1050" u="none" cap="none" strike="noStrike">
                <a:solidFill>
                  <a:srgbClr val="000000"/>
                </a:solidFill>
                <a:highlight>
                  <a:srgbClr val="F7F7F7"/>
                </a:highlight>
                <a:latin typeface="Courier New"/>
                <a:ea typeface="Courier New"/>
                <a:cs typeface="Courier New"/>
                <a:sym typeface="Courier New"/>
              </a:rPr>
              <a:t>]</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intercepto = model.intercept_</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pendiente, intercepto</a:t>
            </a:r>
            <a:endParaRPr b="0" i="0" sz="1050" u="none" cap="none" strike="noStrike">
              <a:solidFill>
                <a:srgbClr val="000000"/>
              </a:solidFill>
              <a:highlight>
                <a:srgbClr val="F7F7F7"/>
              </a:highlight>
              <a:latin typeface="Courier New"/>
              <a:ea typeface="Courier New"/>
              <a:cs typeface="Courier New"/>
              <a:sym typeface="Courier New"/>
            </a:endParaRPr>
          </a:p>
        </p:txBody>
      </p:sp>
      <p:sp>
        <p:nvSpPr>
          <p:cNvPr id="169" name="Google Shape;169;p13"/>
          <p:cNvSpPr txBox="1"/>
          <p:nvPr/>
        </p:nvSpPr>
        <p:spPr>
          <a:xfrm>
            <a:off x="682275" y="3748900"/>
            <a:ext cx="3434100" cy="346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50"/>
              <a:buFont typeface="Arial"/>
              <a:buNone/>
            </a:pPr>
            <a:r>
              <a:rPr b="0" i="0" lang="es-419" sz="1050" u="none" cap="none" strike="noStrike">
                <a:solidFill>
                  <a:srgbClr val="212121"/>
                </a:solidFill>
                <a:highlight>
                  <a:srgbClr val="FFFFFF"/>
                </a:highlight>
                <a:latin typeface="Courier New"/>
                <a:ea typeface="Courier New"/>
                <a:cs typeface="Courier New"/>
                <a:sym typeface="Courier New"/>
              </a:rPr>
              <a:t>(0.7000000000000002, 1.2999999999999994)</a:t>
            </a:r>
            <a:endParaRPr b="0" i="0" sz="1400" u="none" cap="none" strike="noStrike">
              <a:solidFill>
                <a:srgbClr val="000000"/>
              </a:solidFill>
              <a:latin typeface="Arial"/>
              <a:ea typeface="Arial"/>
              <a:cs typeface="Arial"/>
              <a:sym typeface="Arial"/>
            </a:endParaRPr>
          </a:p>
        </p:txBody>
      </p:sp>
      <p:sp>
        <p:nvSpPr>
          <p:cNvPr id="170" name="Google Shape;170;p13"/>
          <p:cNvSpPr txBox="1"/>
          <p:nvPr/>
        </p:nvSpPr>
        <p:spPr>
          <a:xfrm>
            <a:off x="2555100" y="877250"/>
            <a:ext cx="4033800" cy="785100"/>
          </a:xfrm>
          <a:prstGeom prst="rect">
            <a:avLst/>
          </a:prstGeom>
          <a:noFill/>
          <a:ln>
            <a:noFill/>
          </a:ln>
        </p:spPr>
        <p:txBody>
          <a:bodyPr anchorCtr="0" anchor="t" bIns="91425" lIns="91425" spcFirstLastPara="1" rIns="91425" wrap="square" tIns="91425">
            <a:spAutoFit/>
          </a:bodyPr>
          <a:lstStyle/>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Data</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x = np.array([</a:t>
            </a:r>
            <a:r>
              <a:rPr b="0" i="0" lang="es-419" sz="1050" u="none" cap="none" strike="noStrike">
                <a:solidFill>
                  <a:srgbClr val="098156"/>
                </a:solidFill>
                <a:highlight>
                  <a:srgbClr val="F7F7F7"/>
                </a:highlight>
                <a:latin typeface="Courier New"/>
                <a:ea typeface="Courier New"/>
                <a:cs typeface="Courier New"/>
                <a:sym typeface="Courier New"/>
              </a:rPr>
              <a:t>1</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2</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3</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4</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5</a:t>
            </a:r>
            <a:r>
              <a:rPr b="0" i="0" lang="es-419" sz="1050" u="none" cap="none" strike="noStrike">
                <a:solidFill>
                  <a:srgbClr val="000000"/>
                </a:solidFill>
                <a:highlight>
                  <a:srgbClr val="F7F7F7"/>
                </a:highlight>
                <a:latin typeface="Courier New"/>
                <a:ea typeface="Courier New"/>
                <a:cs typeface="Courier New"/>
                <a:sym typeface="Courier New"/>
              </a:rPr>
              <a:t>])</a:t>
            </a:r>
            <a:endParaRPr b="0" i="0" sz="1050" u="none" cap="none" strike="noStrike">
              <a:solidFill>
                <a:srgbClr val="000000"/>
              </a:solidFill>
              <a:highlight>
                <a:srgbClr val="F7F7F7"/>
              </a:highlight>
              <a:latin typeface="Courier New"/>
              <a:ea typeface="Courier New"/>
              <a:cs typeface="Courier New"/>
              <a:sym typeface="Courier New"/>
            </a:endParaRPr>
          </a:p>
          <a:p>
            <a:pPr indent="0" lvl="0" marL="0" marR="0" rtl="0" algn="l">
              <a:lnSpc>
                <a:spcPct val="135714"/>
              </a:lnSpc>
              <a:spcBef>
                <a:spcPts val="0"/>
              </a:spcBef>
              <a:spcAft>
                <a:spcPts val="0"/>
              </a:spcAft>
              <a:buClr>
                <a:srgbClr val="000000"/>
              </a:buClr>
              <a:buSzPts val="1050"/>
              <a:buFont typeface="Arial"/>
              <a:buNone/>
            </a:pPr>
            <a:r>
              <a:rPr b="0" i="0" lang="es-419" sz="1050" u="none" cap="none" strike="noStrike">
                <a:solidFill>
                  <a:srgbClr val="000000"/>
                </a:solidFill>
                <a:highlight>
                  <a:srgbClr val="F7F7F7"/>
                </a:highlight>
                <a:latin typeface="Courier New"/>
                <a:ea typeface="Courier New"/>
                <a:cs typeface="Courier New"/>
                <a:sym typeface="Courier New"/>
              </a:rPr>
              <a:t>y = np.array([</a:t>
            </a:r>
            <a:r>
              <a:rPr b="0" i="0" lang="es-419" sz="1050" u="none" cap="none" strike="noStrike">
                <a:solidFill>
                  <a:srgbClr val="098156"/>
                </a:solidFill>
                <a:highlight>
                  <a:srgbClr val="F7F7F7"/>
                </a:highlight>
                <a:latin typeface="Courier New"/>
                <a:ea typeface="Courier New"/>
                <a:cs typeface="Courier New"/>
                <a:sym typeface="Courier New"/>
              </a:rPr>
              <a:t>2</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3</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4</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2</a:t>
            </a:r>
            <a:r>
              <a:rPr b="0" i="0" lang="es-419" sz="1050" u="none" cap="none" strike="noStrike">
                <a:solidFill>
                  <a:srgbClr val="000000"/>
                </a:solidFill>
                <a:highlight>
                  <a:srgbClr val="F7F7F7"/>
                </a:highlight>
                <a:latin typeface="Courier New"/>
                <a:ea typeface="Courier New"/>
                <a:cs typeface="Courier New"/>
                <a:sym typeface="Courier New"/>
              </a:rPr>
              <a:t>, </a:t>
            </a:r>
            <a:r>
              <a:rPr b="0" i="0" lang="es-419" sz="1050" u="none" cap="none" strike="noStrike">
                <a:solidFill>
                  <a:srgbClr val="098156"/>
                </a:solidFill>
                <a:highlight>
                  <a:srgbClr val="F7F7F7"/>
                </a:highlight>
                <a:latin typeface="Courier New"/>
                <a:ea typeface="Courier New"/>
                <a:cs typeface="Courier New"/>
                <a:sym typeface="Courier New"/>
              </a:rPr>
              <a:t>6</a:t>
            </a:r>
            <a:r>
              <a:rPr b="0" i="0" lang="es-419" sz="1050" u="none" cap="none" strike="noStrike">
                <a:solidFill>
                  <a:srgbClr val="000000"/>
                </a:solidFill>
                <a:highlight>
                  <a:srgbClr val="F7F7F7"/>
                </a:highlight>
                <a:latin typeface="Courier New"/>
                <a:ea typeface="Courier New"/>
                <a:cs typeface="Courier New"/>
                <a:sym typeface="Courier New"/>
              </a:rPr>
              <a:t>])</a:t>
            </a:r>
            <a:endParaRPr b="0" i="0" sz="1050" u="none" cap="none" strike="noStrike">
              <a:solidFill>
                <a:srgbClr val="000000"/>
              </a:solidFill>
              <a:highlight>
                <a:srgbClr val="F7F7F7"/>
              </a:highlight>
              <a:latin typeface="Courier New"/>
              <a:ea typeface="Courier New"/>
              <a:cs typeface="Courier New"/>
              <a:sym typeface="Courier New"/>
            </a:endParaRPr>
          </a:p>
        </p:txBody>
      </p:sp>
      <p:sp>
        <p:nvSpPr>
          <p:cNvPr id="171" name="Google Shape;171;p13"/>
          <p:cNvSpPr txBox="1"/>
          <p:nvPr/>
        </p:nvSpPr>
        <p:spPr>
          <a:xfrm>
            <a:off x="432650" y="1826213"/>
            <a:ext cx="69222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s-419" sz="1300" u="none" cap="none" strike="noStrike">
                <a:solidFill>
                  <a:schemeClr val="accent1"/>
                </a:solidFill>
                <a:latin typeface="Lato"/>
                <a:ea typeface="Lato"/>
                <a:cs typeface="Lato"/>
                <a:sym typeface="Lato"/>
              </a:rPr>
              <a:t>scikit-learn</a:t>
            </a:r>
            <a:endParaRPr b="0" i="0" sz="1300" u="none" cap="none" strike="noStrike">
              <a:solidFill>
                <a:schemeClr val="accent1"/>
              </a:solidFill>
              <a:latin typeface="Lato"/>
              <a:ea typeface="Lato"/>
              <a:cs typeface="Lato"/>
              <a:sym typeface="Lato"/>
            </a:endParaRPr>
          </a:p>
        </p:txBody>
      </p:sp>
      <p:sp>
        <p:nvSpPr>
          <p:cNvPr id="172" name="Google Shape;172;p13"/>
          <p:cNvSpPr txBox="1"/>
          <p:nvPr/>
        </p:nvSpPr>
        <p:spPr>
          <a:xfrm>
            <a:off x="6588900" y="2030525"/>
            <a:ext cx="33048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s-419" sz="1300" u="none" cap="none" strike="noStrike">
                <a:solidFill>
                  <a:schemeClr val="accent1"/>
                </a:solidFill>
                <a:latin typeface="Lato"/>
                <a:ea typeface="Lato"/>
                <a:cs typeface="Lato"/>
                <a:sym typeface="Lato"/>
              </a:rPr>
              <a:t>numpy</a:t>
            </a:r>
            <a:endParaRPr b="0" i="0" sz="1300" u="none" cap="none" strike="noStrike">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Métricas</a:t>
            </a:r>
            <a:endParaRPr/>
          </a:p>
        </p:txBody>
      </p:sp>
      <p:sp>
        <p:nvSpPr>
          <p:cNvPr id="178" name="Google Shape;178;p1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95000"/>
              </a:lnSpc>
              <a:spcBef>
                <a:spcPts val="0"/>
              </a:spcBef>
              <a:spcAft>
                <a:spcPts val="0"/>
              </a:spcAft>
              <a:buSzPts val="935"/>
              <a:buNone/>
            </a:pPr>
            <a:r>
              <a:rPr lang="es-419" sz="1400"/>
              <a:t>MSE = RSS / n</a:t>
            </a:r>
            <a:endParaRPr sz="1400"/>
          </a:p>
          <a:p>
            <a:pPr indent="0" lvl="0" marL="0" rtl="0" algn="l">
              <a:lnSpc>
                <a:spcPct val="95000"/>
              </a:lnSpc>
              <a:spcBef>
                <a:spcPts val="1200"/>
              </a:spcBef>
              <a:spcAft>
                <a:spcPts val="0"/>
              </a:spcAft>
              <a:buSzPts val="935"/>
              <a:buNone/>
            </a:pPr>
            <a:r>
              <a:rPr lang="es-419" sz="1400"/>
              <a:t>RMSE (root mean squared error) = </a:t>
            </a:r>
            <a:r>
              <a:rPr lang="es-419" sz="1400">
                <a:solidFill>
                  <a:srgbClr val="202124"/>
                </a:solidFill>
                <a:highlight>
                  <a:srgbClr val="FFFFFF"/>
                </a:highlight>
                <a:latin typeface="Arial"/>
                <a:ea typeface="Arial"/>
                <a:cs typeface="Arial"/>
                <a:sym typeface="Arial"/>
              </a:rPr>
              <a:t>√MSE</a:t>
            </a:r>
            <a:endParaRPr sz="1400">
              <a:solidFill>
                <a:srgbClr val="202124"/>
              </a:solidFill>
              <a:highlight>
                <a:srgbClr val="FFFFFF"/>
              </a:highlight>
              <a:latin typeface="Arial"/>
              <a:ea typeface="Arial"/>
              <a:cs typeface="Arial"/>
              <a:sym typeface="Arial"/>
            </a:endParaRPr>
          </a:p>
          <a:p>
            <a:pPr indent="0" lvl="0" marL="0" rtl="0" algn="l">
              <a:lnSpc>
                <a:spcPct val="95000"/>
              </a:lnSpc>
              <a:spcBef>
                <a:spcPts val="1200"/>
              </a:spcBef>
              <a:spcAft>
                <a:spcPts val="0"/>
              </a:spcAft>
              <a:buSzPts val="935"/>
              <a:buNone/>
            </a:pPr>
            <a:r>
              <a:t/>
            </a:r>
            <a:endParaRPr sz="1400">
              <a:solidFill>
                <a:srgbClr val="202124"/>
              </a:solidFill>
              <a:highlight>
                <a:srgbClr val="FFFFFF"/>
              </a:highlight>
              <a:latin typeface="Arial"/>
              <a:ea typeface="Arial"/>
              <a:cs typeface="Arial"/>
              <a:sym typeface="Arial"/>
            </a:endParaRPr>
          </a:p>
          <a:p>
            <a:pPr indent="0" lvl="0" marL="0" rtl="0" algn="l">
              <a:lnSpc>
                <a:spcPct val="95000"/>
              </a:lnSpc>
              <a:spcBef>
                <a:spcPts val="1200"/>
              </a:spcBef>
              <a:spcAft>
                <a:spcPts val="0"/>
              </a:spcAft>
              <a:buSzPts val="935"/>
              <a:buNone/>
            </a:pPr>
            <a:r>
              <a:rPr lang="es-419" sz="1400">
                <a:solidFill>
                  <a:srgbClr val="202124"/>
                </a:solidFill>
                <a:highlight>
                  <a:srgbClr val="FFFFFF"/>
                </a:highlight>
                <a:latin typeface="Arial"/>
                <a:ea typeface="Arial"/>
                <a:cs typeface="Arial"/>
                <a:sym typeface="Arial"/>
              </a:rPr>
              <a:t>MAE (mean absolute error) = </a:t>
            </a:r>
            <a:endParaRPr sz="1400">
              <a:solidFill>
                <a:srgbClr val="202124"/>
              </a:solidFill>
              <a:highlight>
                <a:srgbClr val="FFFFFF"/>
              </a:highlight>
              <a:latin typeface="Arial"/>
              <a:ea typeface="Arial"/>
              <a:cs typeface="Arial"/>
              <a:sym typeface="Arial"/>
            </a:endParaRPr>
          </a:p>
          <a:p>
            <a:pPr indent="0" lvl="0" marL="0" rtl="0" algn="l">
              <a:lnSpc>
                <a:spcPct val="95000"/>
              </a:lnSpc>
              <a:spcBef>
                <a:spcPts val="1200"/>
              </a:spcBef>
              <a:spcAft>
                <a:spcPts val="0"/>
              </a:spcAft>
              <a:buSzPts val="935"/>
              <a:buNone/>
            </a:pPr>
            <a:r>
              <a:t/>
            </a:r>
            <a:endParaRPr sz="1400">
              <a:solidFill>
                <a:srgbClr val="202124"/>
              </a:solidFill>
              <a:highlight>
                <a:srgbClr val="FFFFFF"/>
              </a:highlight>
              <a:latin typeface="Arial"/>
              <a:ea typeface="Arial"/>
              <a:cs typeface="Arial"/>
              <a:sym typeface="Arial"/>
            </a:endParaRPr>
          </a:p>
          <a:p>
            <a:pPr indent="0" lvl="0" marL="0" rtl="0" algn="l">
              <a:lnSpc>
                <a:spcPct val="95000"/>
              </a:lnSpc>
              <a:spcBef>
                <a:spcPts val="1200"/>
              </a:spcBef>
              <a:spcAft>
                <a:spcPts val="1200"/>
              </a:spcAft>
              <a:buSzPts val="935"/>
              <a:buNone/>
            </a:pPr>
            <a:r>
              <a:rPr lang="es-419" sz="1400">
                <a:solidFill>
                  <a:srgbClr val="202124"/>
                </a:solidFill>
                <a:highlight>
                  <a:srgbClr val="FFFFFF"/>
                </a:highlight>
                <a:latin typeface="Arial"/>
                <a:ea typeface="Arial"/>
                <a:cs typeface="Arial"/>
                <a:sym typeface="Arial"/>
              </a:rPr>
              <a:t>MAPE ( mean absolute percentage error) </a:t>
            </a:r>
            <a:endParaRPr sz="1400">
              <a:solidFill>
                <a:srgbClr val="202124"/>
              </a:solidFill>
              <a:highlight>
                <a:srgbClr val="FFFFFF"/>
              </a:highlight>
              <a:latin typeface="Arial"/>
              <a:ea typeface="Arial"/>
              <a:cs typeface="Arial"/>
              <a:sym typeface="Arial"/>
            </a:endParaRPr>
          </a:p>
        </p:txBody>
      </p:sp>
      <p:pic>
        <p:nvPicPr>
          <p:cNvPr id="179" name="Google Shape;179;p14"/>
          <p:cNvPicPr preferRelativeResize="0"/>
          <p:nvPr/>
        </p:nvPicPr>
        <p:blipFill rotWithShape="1">
          <a:blip r:embed="rId3">
            <a:alphaModFix/>
          </a:blip>
          <a:srcRect b="0" l="0" r="0" t="0"/>
          <a:stretch/>
        </p:blipFill>
        <p:spPr>
          <a:xfrm>
            <a:off x="4025799" y="2986375"/>
            <a:ext cx="1572100" cy="686900"/>
          </a:xfrm>
          <a:prstGeom prst="rect">
            <a:avLst/>
          </a:prstGeom>
          <a:noFill/>
          <a:ln>
            <a:noFill/>
          </a:ln>
        </p:spPr>
      </p:pic>
      <p:pic>
        <p:nvPicPr>
          <p:cNvPr id="180" name="Google Shape;180;p14"/>
          <p:cNvPicPr preferRelativeResize="0"/>
          <p:nvPr/>
        </p:nvPicPr>
        <p:blipFill rotWithShape="1">
          <a:blip r:embed="rId4">
            <a:alphaModFix/>
          </a:blip>
          <a:srcRect b="0" l="0" r="0" t="0"/>
          <a:stretch/>
        </p:blipFill>
        <p:spPr>
          <a:xfrm>
            <a:off x="4245350" y="3805575"/>
            <a:ext cx="1352550" cy="600075"/>
          </a:xfrm>
          <a:prstGeom prst="rect">
            <a:avLst/>
          </a:prstGeom>
          <a:noFill/>
          <a:ln>
            <a:noFill/>
          </a:ln>
        </p:spPr>
      </p:pic>
      <p:cxnSp>
        <p:nvCxnSpPr>
          <p:cNvPr id="181" name="Google Shape;181;p14"/>
          <p:cNvCxnSpPr/>
          <p:nvPr/>
        </p:nvCxnSpPr>
        <p:spPr>
          <a:xfrm flipH="1">
            <a:off x="5846250" y="2661800"/>
            <a:ext cx="1236600" cy="552900"/>
          </a:xfrm>
          <a:prstGeom prst="straightConnector1">
            <a:avLst/>
          </a:prstGeom>
          <a:noFill/>
          <a:ln cap="flat" cmpd="sng" w="9525">
            <a:solidFill>
              <a:schemeClr val="dk2"/>
            </a:solidFill>
            <a:prstDash val="solid"/>
            <a:round/>
            <a:headEnd len="sm" w="sm" type="none"/>
            <a:tailEnd len="med" w="med" type="triangle"/>
          </a:ln>
        </p:spPr>
      </p:cxnSp>
      <p:sp>
        <p:nvSpPr>
          <p:cNvPr id="182" name="Google Shape;182;p14"/>
          <p:cNvSpPr txBox="1"/>
          <p:nvPr/>
        </p:nvSpPr>
        <p:spPr>
          <a:xfrm>
            <a:off x="7176550" y="2305775"/>
            <a:ext cx="1986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no es diferenciable en todos los puntos</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Métricas</a:t>
            </a:r>
            <a:endParaRPr/>
          </a:p>
        </p:txBody>
      </p:sp>
      <p:sp>
        <p:nvSpPr>
          <p:cNvPr id="188" name="Google Shape;188;p1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Así como se habló de RSS (residual sum of squares) se puede hablar de TSS: total sum of squares.</a:t>
            </a:r>
            <a:endParaRPr/>
          </a:p>
          <a:p>
            <a:pPr indent="0" lvl="0" marL="0" rtl="0" algn="l">
              <a:lnSpc>
                <a:spcPct val="115000"/>
              </a:lnSpc>
              <a:spcBef>
                <a:spcPts val="1200"/>
              </a:spcBef>
              <a:spcAft>
                <a:spcPts val="1200"/>
              </a:spcAft>
              <a:buSzPts val="1300"/>
              <a:buNone/>
            </a:pPr>
            <a:r>
              <a:rPr lang="es-419">
                <a:solidFill>
                  <a:srgbClr val="374151"/>
                </a:solidFill>
                <a:highlight>
                  <a:schemeClr val="lt1"/>
                </a:highlight>
              </a:rPr>
              <a:t>Mide la variabilidad total en los valores reales (la suma de los cuadrados de las diferencias entre los valores reales y la media de los valores reales). </a:t>
            </a:r>
            <a:endParaRPr sz="1400">
              <a:highlight>
                <a:schemeClr val="lt1"/>
              </a:highlight>
            </a:endParaRPr>
          </a:p>
        </p:txBody>
      </p:sp>
      <p:pic>
        <p:nvPicPr>
          <p:cNvPr id="189" name="Google Shape;189;p15"/>
          <p:cNvPicPr preferRelativeResize="0"/>
          <p:nvPr/>
        </p:nvPicPr>
        <p:blipFill rotWithShape="1">
          <a:blip r:embed="rId3">
            <a:alphaModFix/>
          </a:blip>
          <a:srcRect b="0" l="0" r="0" t="0"/>
          <a:stretch/>
        </p:blipFill>
        <p:spPr>
          <a:xfrm>
            <a:off x="3586163" y="3159800"/>
            <a:ext cx="1971675" cy="828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Métricas</a:t>
            </a:r>
            <a:endParaRPr/>
          </a:p>
        </p:txBody>
      </p:sp>
      <p:sp>
        <p:nvSpPr>
          <p:cNvPr id="195" name="Google Shape;195;p16"/>
          <p:cNvSpPr txBox="1"/>
          <p:nvPr>
            <p:ph idx="1" type="body"/>
          </p:nvPr>
        </p:nvSpPr>
        <p:spPr>
          <a:xfrm>
            <a:off x="729450" y="2075175"/>
            <a:ext cx="7688700" cy="2760000"/>
          </a:xfrm>
          <a:prstGeom prst="rect">
            <a:avLst/>
          </a:prstGeom>
          <a:noFill/>
          <a:ln>
            <a:noFill/>
          </a:ln>
        </p:spPr>
        <p:txBody>
          <a:bodyPr anchorCtr="0" anchor="t" bIns="91425" lIns="91425" spcFirstLastPara="1" rIns="91425" wrap="square" tIns="91425">
            <a:normAutofit fontScale="40000"/>
          </a:bodyPr>
          <a:lstStyle/>
          <a:p>
            <a:pPr indent="0" lvl="0" marL="0" rtl="0" algn="l">
              <a:lnSpc>
                <a:spcPct val="115000"/>
              </a:lnSpc>
              <a:spcBef>
                <a:spcPts val="0"/>
              </a:spcBef>
              <a:spcAft>
                <a:spcPts val="0"/>
              </a:spcAft>
              <a:buSzPct val="108333"/>
              <a:buNone/>
            </a:pPr>
            <a:r>
              <a:rPr lang="es-419" sz="3000"/>
              <a:t>TSS mide variabilidad de los datos, RSS la variabilidad que no puede explicarse por la regresión lineal. De tal forma que su resta mide la variabilidad que sí es explicada por la regresión lineal. </a:t>
            </a:r>
            <a:endParaRPr sz="3000"/>
          </a:p>
          <a:p>
            <a:pPr indent="0" lvl="0" marL="0" rtl="0" algn="l">
              <a:lnSpc>
                <a:spcPct val="115000"/>
              </a:lnSpc>
              <a:spcBef>
                <a:spcPts val="1200"/>
              </a:spcBef>
              <a:spcAft>
                <a:spcPts val="0"/>
              </a:spcAft>
              <a:buSzPct val="108333"/>
              <a:buNone/>
            </a:pPr>
            <a:r>
              <a:rPr lang="es-419" sz="3000"/>
              <a:t>Mientras más bajo es la suma residuales de cuadrados respecto a la variación total de los datos respecto de su media, más cerca de 1, y se puede decir que la regresión lineal explica de buena forma la variabilidad de los datos.</a:t>
            </a:r>
            <a:endParaRPr sz="3000"/>
          </a:p>
          <a:p>
            <a:pPr indent="0" lvl="0" marL="0" rtl="0" algn="l">
              <a:lnSpc>
                <a:spcPct val="115000"/>
              </a:lnSpc>
              <a:spcBef>
                <a:spcPts val="1200"/>
              </a:spcBef>
              <a:spcAft>
                <a:spcPts val="0"/>
              </a:spcAft>
              <a:buSzPct val="108333"/>
              <a:buNone/>
            </a:pPr>
            <a:r>
              <a:rPr lang="es-419" sz="3000"/>
              <a:t>Si es cercano a cero, implica que RSS es considerable respecto de TSS.</a:t>
            </a:r>
            <a:endParaRPr sz="3000"/>
          </a:p>
          <a:p>
            <a:pPr indent="0" lvl="0" marL="0" rtl="0" algn="l">
              <a:lnSpc>
                <a:spcPct val="115000"/>
              </a:lnSpc>
              <a:spcBef>
                <a:spcPts val="1200"/>
              </a:spcBef>
              <a:spcAft>
                <a:spcPts val="0"/>
              </a:spcAft>
              <a:buSzPct val="108333"/>
              <a:buNone/>
            </a:pPr>
            <a:r>
              <a:rPr lang="es-419" sz="3000"/>
              <a:t>Si es cero, implica RSS = TSS. La suma de los cuadrados del desvío de cada dato con la predicción es lo mismo que el desvío de cada dato con su media -&gt; el modelo es tan simple como el promedio de los datos.</a:t>
            </a:r>
            <a:endParaRPr sz="3000"/>
          </a:p>
          <a:p>
            <a:pPr indent="0" lvl="0" marL="0" rtl="0" algn="l">
              <a:lnSpc>
                <a:spcPct val="115000"/>
              </a:lnSpc>
              <a:spcBef>
                <a:spcPts val="1200"/>
              </a:spcBef>
              <a:spcAft>
                <a:spcPts val="1200"/>
              </a:spcAft>
              <a:buSzPct val="108333"/>
              <a:buNone/>
            </a:pPr>
            <a:r>
              <a:rPr b="1" lang="es-419" sz="3000"/>
              <a:t>¿Puede ser menor a cero?</a:t>
            </a:r>
            <a:endParaRPr b="1"/>
          </a:p>
        </p:txBody>
      </p:sp>
      <p:pic>
        <p:nvPicPr>
          <p:cNvPr id="196" name="Google Shape;196;p16"/>
          <p:cNvPicPr preferRelativeResize="0"/>
          <p:nvPr/>
        </p:nvPicPr>
        <p:blipFill rotWithShape="1">
          <a:blip r:embed="rId3">
            <a:alphaModFix/>
          </a:blip>
          <a:srcRect b="0" l="0" r="0" t="0"/>
          <a:stretch/>
        </p:blipFill>
        <p:spPr>
          <a:xfrm>
            <a:off x="3464350" y="1318650"/>
            <a:ext cx="2044500" cy="756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4657"/>
              <a:buNone/>
            </a:pPr>
            <a:r>
              <a:rPr lang="es-419" sz="3822"/>
              <a:t>Gradiente Descendiente</a:t>
            </a:r>
            <a:endParaRPr sz="3822"/>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85614"/>
              <a:buNone/>
            </a:pPr>
            <a:r>
              <a:rPr lang="es-419" sz="2155"/>
              <a:t>Descent Gradient </a:t>
            </a:r>
            <a:endParaRPr sz="2155"/>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Gradiente Descendiente</a:t>
            </a:r>
            <a:endParaRPr/>
          </a:p>
        </p:txBody>
      </p:sp>
      <p:sp>
        <p:nvSpPr>
          <p:cNvPr id="207" name="Google Shape;207;p1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Algoritmo de optimización.</a:t>
            </a:r>
            <a:endParaRPr/>
          </a:p>
          <a:p>
            <a:pPr indent="0" lvl="0" marL="0" rtl="0" algn="l">
              <a:lnSpc>
                <a:spcPct val="115000"/>
              </a:lnSpc>
              <a:spcBef>
                <a:spcPts val="1200"/>
              </a:spcBef>
              <a:spcAft>
                <a:spcPts val="0"/>
              </a:spcAft>
              <a:buSzPts val="1300"/>
              <a:buNone/>
            </a:pPr>
            <a:r>
              <a:rPr lang="es-419"/>
              <a:t>Enfoque iterativo.</a:t>
            </a:r>
            <a:endParaRPr/>
          </a:p>
          <a:p>
            <a:pPr indent="0" lvl="0" marL="0" rtl="0" algn="l">
              <a:lnSpc>
                <a:spcPct val="115000"/>
              </a:lnSpc>
              <a:spcBef>
                <a:spcPts val="1200"/>
              </a:spcBef>
              <a:spcAft>
                <a:spcPts val="0"/>
              </a:spcAft>
              <a:buSzPts val="1300"/>
              <a:buNone/>
            </a:pPr>
            <a:r>
              <a:rPr lang="es-419"/>
              <a:t>Puede ser más conveniente computacionalmente (iteraciones vs cálculos matriciales complejos).</a:t>
            </a:r>
            <a:endParaRPr/>
          </a:p>
          <a:p>
            <a:pPr indent="0" lvl="0" marL="0" rtl="0" algn="l">
              <a:lnSpc>
                <a:spcPct val="115000"/>
              </a:lnSpc>
              <a:spcBef>
                <a:spcPts val="1200"/>
              </a:spcBef>
              <a:spcAft>
                <a:spcPts val="0"/>
              </a:spcAft>
              <a:buSzPts val="1300"/>
              <a:buNone/>
            </a:pPr>
            <a:r>
              <a:rPr lang="es-419"/>
              <a:t>Gradiente descendiente. Gradiente descendiente estocástico.  Gradiente descendiente mini-batch.</a:t>
            </a:r>
            <a:endParaRPr/>
          </a:p>
          <a:p>
            <a:pPr indent="0" lvl="0" marL="0" rtl="0" algn="l">
              <a:lnSpc>
                <a:spcPct val="115000"/>
              </a:lnSpc>
              <a:spcBef>
                <a:spcPts val="1200"/>
              </a:spcBef>
              <a:spcAft>
                <a:spcPts val="1200"/>
              </a:spcAft>
              <a:buSzPts val="1300"/>
              <a:buNone/>
            </a:pPr>
            <a:r>
              <a:rPr lang="es-419"/>
              <a:t>Overfitting.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13" name="Google Shape;213;p1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14" name="Google Shape;214;p19"/>
          <p:cNvPicPr preferRelativeResize="0"/>
          <p:nvPr/>
        </p:nvPicPr>
        <p:blipFill rotWithShape="1">
          <a:blip r:embed="rId3">
            <a:alphaModFix/>
          </a:blip>
          <a:srcRect b="0" l="0" r="0" t="0"/>
          <a:stretch/>
        </p:blipFill>
        <p:spPr>
          <a:xfrm>
            <a:off x="525675" y="748913"/>
            <a:ext cx="8096250" cy="4200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Lineal</a:t>
            </a:r>
            <a:endParaRPr/>
          </a:p>
        </p:txBody>
      </p:sp>
      <p:sp>
        <p:nvSpPr>
          <p:cNvPr id="93" name="Google Shape;93;p2"/>
          <p:cNvSpPr txBox="1"/>
          <p:nvPr>
            <p:ph idx="1" type="body"/>
          </p:nvPr>
        </p:nvSpPr>
        <p:spPr>
          <a:xfrm>
            <a:off x="5555875" y="2108850"/>
            <a:ext cx="27723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b="1" lang="es-419"/>
              <a:t>Recta de regresión</a:t>
            </a:r>
            <a:endParaRPr b="1"/>
          </a:p>
          <a:p>
            <a:pPr indent="0" lvl="0" marL="0" rtl="0" algn="l">
              <a:lnSpc>
                <a:spcPct val="115000"/>
              </a:lnSpc>
              <a:spcBef>
                <a:spcPts val="1200"/>
              </a:spcBef>
              <a:spcAft>
                <a:spcPts val="0"/>
              </a:spcAft>
              <a:buSzPts val="1300"/>
              <a:buNone/>
            </a:pPr>
            <a:r>
              <a:rPr lang="es-419"/>
              <a:t>y = a x + b</a:t>
            </a:r>
            <a:endParaRPr/>
          </a:p>
          <a:p>
            <a:pPr indent="0" lvl="0" marL="0" rtl="0" algn="l">
              <a:lnSpc>
                <a:spcPct val="115000"/>
              </a:lnSpc>
              <a:spcBef>
                <a:spcPts val="1200"/>
              </a:spcBef>
              <a:spcAft>
                <a:spcPts val="1200"/>
              </a:spcAft>
              <a:buSzPts val="1300"/>
              <a:buNone/>
            </a:pPr>
            <a:r>
              <a:rPr lang="es-419"/>
              <a:t>Se desconocen a y b.</a:t>
            </a:r>
            <a:endParaRPr/>
          </a:p>
        </p:txBody>
      </p:sp>
      <p:pic>
        <p:nvPicPr>
          <p:cNvPr id="94" name="Google Shape;94;p2"/>
          <p:cNvPicPr preferRelativeResize="0"/>
          <p:nvPr/>
        </p:nvPicPr>
        <p:blipFill rotWithShape="1">
          <a:blip r:embed="rId3">
            <a:alphaModFix/>
          </a:blip>
          <a:srcRect b="0" l="0" r="0" t="0"/>
          <a:stretch/>
        </p:blipFill>
        <p:spPr>
          <a:xfrm>
            <a:off x="219925" y="1853850"/>
            <a:ext cx="4789924" cy="29597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0"/>
          <p:cNvSpPr txBox="1"/>
          <p:nvPr>
            <p:ph idx="1" type="body"/>
          </p:nvPr>
        </p:nvSpPr>
        <p:spPr>
          <a:xfrm>
            <a:off x="4572000" y="1181500"/>
            <a:ext cx="4295400" cy="37101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1500"/>
              </a:spcBef>
              <a:spcAft>
                <a:spcPts val="0"/>
              </a:spcAft>
              <a:buSzPts val="1300"/>
              <a:buNone/>
            </a:pPr>
            <a:r>
              <a:rPr lang="es-419" sz="1400">
                <a:solidFill>
                  <a:srgbClr val="212121"/>
                </a:solidFill>
                <a:highlight>
                  <a:schemeClr val="lt1"/>
                </a:highlight>
              </a:rPr>
              <a:t>El gradiente de una función es un vector que apunta en la dirección de la mayor derivada de la función en un punto dado. Establece la dirección en la que la función está aumentando más rápidamente.</a:t>
            </a:r>
            <a:endParaRPr sz="1400">
              <a:solidFill>
                <a:srgbClr val="212121"/>
              </a:solidFill>
              <a:highlight>
                <a:schemeClr val="lt1"/>
              </a:highlight>
            </a:endParaRPr>
          </a:p>
          <a:p>
            <a:pPr indent="0" lvl="0" marL="0" rtl="0" algn="l">
              <a:lnSpc>
                <a:spcPct val="115000"/>
              </a:lnSpc>
              <a:spcBef>
                <a:spcPts val="1500"/>
              </a:spcBef>
              <a:spcAft>
                <a:spcPts val="0"/>
              </a:spcAft>
              <a:buSzPts val="1300"/>
              <a:buNone/>
            </a:pPr>
            <a:r>
              <a:rPr lang="es-419" sz="1400">
                <a:solidFill>
                  <a:srgbClr val="212121"/>
                </a:solidFill>
                <a:highlight>
                  <a:schemeClr val="lt1"/>
                </a:highlight>
              </a:rPr>
              <a:t>Cuando estamos tratando de minimizar una función, se busca encontrar el punto donde la función alcanza su valor mínimo. En el mínimo de la función, el gradiente es igual a cero. </a:t>
            </a:r>
            <a:endParaRPr sz="1400">
              <a:solidFill>
                <a:srgbClr val="212121"/>
              </a:solidFill>
              <a:highlight>
                <a:schemeClr val="lt1"/>
              </a:highlight>
            </a:endParaRPr>
          </a:p>
          <a:p>
            <a:pPr indent="0" lvl="0" marL="0" rtl="0" algn="l">
              <a:lnSpc>
                <a:spcPct val="115000"/>
              </a:lnSpc>
              <a:spcBef>
                <a:spcPts val="1500"/>
              </a:spcBef>
              <a:spcAft>
                <a:spcPts val="0"/>
              </a:spcAft>
              <a:buSzPts val="1300"/>
              <a:buNone/>
            </a:pPr>
            <a:r>
              <a:rPr lang="es-419" sz="1400">
                <a:solidFill>
                  <a:srgbClr val="212121"/>
                </a:solidFill>
                <a:highlight>
                  <a:schemeClr val="lt1"/>
                </a:highlight>
              </a:rPr>
              <a:t>Si se mueve en la dirección opuesta al gradiente, nos acercamos al mínimo.</a:t>
            </a:r>
            <a:endParaRPr sz="1400">
              <a:solidFill>
                <a:srgbClr val="212121"/>
              </a:solidFill>
              <a:highlight>
                <a:schemeClr val="lt1"/>
              </a:highlight>
            </a:endParaRPr>
          </a:p>
          <a:p>
            <a:pPr indent="0" lvl="0" marL="0" rtl="0" algn="l">
              <a:lnSpc>
                <a:spcPct val="115000"/>
              </a:lnSpc>
              <a:spcBef>
                <a:spcPts val="1500"/>
              </a:spcBef>
              <a:spcAft>
                <a:spcPts val="0"/>
              </a:spcAft>
              <a:buSzPts val="1300"/>
              <a:buNone/>
            </a:pPr>
            <a:r>
              <a:rPr lang="es-419" sz="1400">
                <a:solidFill>
                  <a:srgbClr val="212121"/>
                </a:solidFill>
                <a:highlight>
                  <a:schemeClr val="lt1"/>
                </a:highlight>
              </a:rPr>
              <a:t>Pero puede ser un mínimo global, o local.</a:t>
            </a:r>
            <a:endParaRPr sz="1400">
              <a:solidFill>
                <a:srgbClr val="212121"/>
              </a:solidFill>
              <a:highlight>
                <a:schemeClr val="lt1"/>
              </a:highlight>
            </a:endParaRPr>
          </a:p>
          <a:p>
            <a:pPr indent="0" lvl="0" marL="0" rtl="0" algn="l">
              <a:lnSpc>
                <a:spcPct val="115000"/>
              </a:lnSpc>
              <a:spcBef>
                <a:spcPts val="1500"/>
              </a:spcBef>
              <a:spcAft>
                <a:spcPts val="1200"/>
              </a:spcAft>
              <a:buSzPts val="1300"/>
              <a:buNone/>
            </a:pPr>
            <a:r>
              <a:t/>
            </a:r>
            <a:endParaRPr/>
          </a:p>
        </p:txBody>
      </p:sp>
      <p:pic>
        <p:nvPicPr>
          <p:cNvPr id="220" name="Google Shape;220;p20"/>
          <p:cNvPicPr preferRelativeResize="0"/>
          <p:nvPr/>
        </p:nvPicPr>
        <p:blipFill rotWithShape="1">
          <a:blip r:embed="rId3">
            <a:alphaModFix/>
          </a:blip>
          <a:srcRect b="0" l="0" r="0" t="0"/>
          <a:stretch/>
        </p:blipFill>
        <p:spPr>
          <a:xfrm>
            <a:off x="997275" y="871300"/>
            <a:ext cx="3504675" cy="3757950"/>
          </a:xfrm>
          <a:prstGeom prst="rect">
            <a:avLst/>
          </a:prstGeom>
          <a:noFill/>
          <a:ln>
            <a:noFill/>
          </a:ln>
        </p:spPr>
      </p:pic>
      <p:pic>
        <p:nvPicPr>
          <p:cNvPr id="221" name="Google Shape;221;p20"/>
          <p:cNvPicPr preferRelativeResize="0"/>
          <p:nvPr/>
        </p:nvPicPr>
        <p:blipFill>
          <a:blip r:embed="rId4">
            <a:alphaModFix/>
          </a:blip>
          <a:stretch>
            <a:fillRect/>
          </a:stretch>
        </p:blipFill>
        <p:spPr>
          <a:xfrm>
            <a:off x="119749" y="98399"/>
            <a:ext cx="1443885" cy="1237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27" name="Google Shape;227;p2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28" name="Google Shape;228;p21"/>
          <p:cNvPicPr preferRelativeResize="0"/>
          <p:nvPr/>
        </p:nvPicPr>
        <p:blipFill rotWithShape="1">
          <a:blip r:embed="rId3">
            <a:alphaModFix/>
          </a:blip>
          <a:srcRect b="0" l="0" r="0" t="0"/>
          <a:stretch/>
        </p:blipFill>
        <p:spPr>
          <a:xfrm>
            <a:off x="423400" y="822225"/>
            <a:ext cx="8300800" cy="40823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Técnica del gradiente descendiente</a:t>
            </a:r>
            <a:endParaRPr/>
          </a:p>
        </p:txBody>
      </p:sp>
      <p:sp>
        <p:nvSpPr>
          <p:cNvPr id="234" name="Google Shape;234;p2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300"/>
              <a:buNone/>
            </a:pPr>
            <a:r>
              <a:rPr lang="es-419"/>
              <a:t>Se parte de un vector inicial en el espacio de n dimensiones (características)  (x1, x2, …, xn).</a:t>
            </a:r>
            <a:endParaRPr/>
          </a:p>
          <a:p>
            <a:pPr indent="0" lvl="0" marL="0" rtl="0" algn="l">
              <a:lnSpc>
                <a:spcPct val="115000"/>
              </a:lnSpc>
              <a:spcBef>
                <a:spcPts val="1200"/>
              </a:spcBef>
              <a:spcAft>
                <a:spcPts val="0"/>
              </a:spcAft>
              <a:buSzPts val="1300"/>
              <a:buNone/>
            </a:pPr>
            <a:r>
              <a:rPr lang="es-419"/>
              <a:t>Se obtiene el gradiente de la función de pérdida (u optimización) para ese punto x.</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t/>
            </a:r>
            <a:endParaRPr/>
          </a:p>
        </p:txBody>
      </p:sp>
      <p:pic>
        <p:nvPicPr>
          <p:cNvPr id="235" name="Google Shape;235;p22"/>
          <p:cNvPicPr preferRelativeResize="0"/>
          <p:nvPr/>
        </p:nvPicPr>
        <p:blipFill rotWithShape="1">
          <a:blip r:embed="rId3">
            <a:alphaModFix/>
          </a:blip>
          <a:srcRect b="0" l="0" r="0" t="0"/>
          <a:stretch/>
        </p:blipFill>
        <p:spPr>
          <a:xfrm>
            <a:off x="2407325" y="2777175"/>
            <a:ext cx="4329349" cy="864500"/>
          </a:xfrm>
          <a:prstGeom prst="rect">
            <a:avLst/>
          </a:prstGeom>
          <a:noFill/>
          <a:ln>
            <a:noFill/>
          </a:ln>
        </p:spPr>
      </p:pic>
      <p:pic>
        <p:nvPicPr>
          <p:cNvPr id="236" name="Google Shape;236;p22"/>
          <p:cNvPicPr preferRelativeResize="0"/>
          <p:nvPr/>
        </p:nvPicPr>
        <p:blipFill rotWithShape="1">
          <a:blip r:embed="rId4">
            <a:alphaModFix/>
          </a:blip>
          <a:srcRect b="0" l="0" r="0" t="0"/>
          <a:stretch/>
        </p:blipFill>
        <p:spPr>
          <a:xfrm>
            <a:off x="2653225" y="3641675"/>
            <a:ext cx="3841149" cy="13679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Técnica del gradiente descendiente</a:t>
            </a:r>
            <a:endParaRPr/>
          </a:p>
          <a:p>
            <a:pPr indent="0" lvl="0" marL="0" rtl="0" algn="l">
              <a:lnSpc>
                <a:spcPct val="100000"/>
              </a:lnSpc>
              <a:spcBef>
                <a:spcPts val="0"/>
              </a:spcBef>
              <a:spcAft>
                <a:spcPts val="0"/>
              </a:spcAft>
              <a:buSzPct val="111111"/>
              <a:buNone/>
            </a:pPr>
            <a:r>
              <a:t/>
            </a:r>
            <a:endParaRPr/>
          </a:p>
        </p:txBody>
      </p:sp>
      <p:sp>
        <p:nvSpPr>
          <p:cNvPr id="242" name="Google Shape;242;p23"/>
          <p:cNvSpPr txBox="1"/>
          <p:nvPr>
            <p:ph idx="1" type="body"/>
          </p:nvPr>
        </p:nvSpPr>
        <p:spPr>
          <a:xfrm>
            <a:off x="729450" y="2078875"/>
            <a:ext cx="7688700" cy="2887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t/>
            </a:r>
            <a:endParaRPr/>
          </a:p>
        </p:txBody>
      </p:sp>
      <p:pic>
        <p:nvPicPr>
          <p:cNvPr id="243" name="Google Shape;243;p23"/>
          <p:cNvPicPr preferRelativeResize="0"/>
          <p:nvPr/>
        </p:nvPicPr>
        <p:blipFill rotWithShape="1">
          <a:blip r:embed="rId3">
            <a:alphaModFix/>
          </a:blip>
          <a:srcRect b="0" l="0" r="0" t="0"/>
          <a:stretch/>
        </p:blipFill>
        <p:spPr>
          <a:xfrm>
            <a:off x="729450" y="1960600"/>
            <a:ext cx="7688701" cy="845250"/>
          </a:xfrm>
          <a:prstGeom prst="rect">
            <a:avLst/>
          </a:prstGeom>
          <a:noFill/>
          <a:ln>
            <a:noFill/>
          </a:ln>
        </p:spPr>
      </p:pic>
      <p:pic>
        <p:nvPicPr>
          <p:cNvPr id="244" name="Google Shape;244;p23"/>
          <p:cNvPicPr preferRelativeResize="0"/>
          <p:nvPr/>
        </p:nvPicPr>
        <p:blipFill rotWithShape="1">
          <a:blip r:embed="rId4">
            <a:alphaModFix/>
          </a:blip>
          <a:srcRect b="0" l="0" r="0" t="0"/>
          <a:stretch/>
        </p:blipFill>
        <p:spPr>
          <a:xfrm>
            <a:off x="729444" y="2912600"/>
            <a:ext cx="3656256" cy="2054075"/>
          </a:xfrm>
          <a:prstGeom prst="rect">
            <a:avLst/>
          </a:prstGeom>
          <a:noFill/>
          <a:ln>
            <a:noFill/>
          </a:ln>
        </p:spPr>
      </p:pic>
      <p:sp>
        <p:nvSpPr>
          <p:cNvPr id="245" name="Google Shape;245;p23"/>
          <p:cNvSpPr txBox="1"/>
          <p:nvPr/>
        </p:nvSpPr>
        <p:spPr>
          <a:xfrm>
            <a:off x="4928025" y="3467500"/>
            <a:ext cx="38880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sería mejor de forma matricial para no tener que codear por cada feature del modelo, ¿no?</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Técnica del gradiente descendiente</a:t>
            </a:r>
            <a:endParaRPr/>
          </a:p>
          <a:p>
            <a:pPr indent="0" lvl="0" marL="0" rtl="0" algn="l">
              <a:lnSpc>
                <a:spcPct val="100000"/>
              </a:lnSpc>
              <a:spcBef>
                <a:spcPts val="0"/>
              </a:spcBef>
              <a:spcAft>
                <a:spcPts val="0"/>
              </a:spcAft>
              <a:buSzPct val="111111"/>
              <a:buNone/>
            </a:pPr>
            <a:r>
              <a:t/>
            </a:r>
            <a:endParaRPr/>
          </a:p>
        </p:txBody>
      </p:sp>
      <p:sp>
        <p:nvSpPr>
          <p:cNvPr id="251" name="Google Shape;251;p2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52" name="Google Shape;252;p24"/>
          <p:cNvPicPr preferRelativeResize="0"/>
          <p:nvPr/>
        </p:nvPicPr>
        <p:blipFill rotWithShape="1">
          <a:blip r:embed="rId3">
            <a:alphaModFix/>
          </a:blip>
          <a:srcRect b="0" l="0" r="0" t="0"/>
          <a:stretch/>
        </p:blipFill>
        <p:spPr>
          <a:xfrm>
            <a:off x="729450" y="2078875"/>
            <a:ext cx="7688700" cy="206215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Técnica del gradiente descendiente</a:t>
            </a:r>
            <a:endParaRPr/>
          </a:p>
          <a:p>
            <a:pPr indent="0" lvl="0" marL="0" rtl="0" algn="l">
              <a:lnSpc>
                <a:spcPct val="100000"/>
              </a:lnSpc>
              <a:spcBef>
                <a:spcPts val="0"/>
              </a:spcBef>
              <a:spcAft>
                <a:spcPts val="0"/>
              </a:spcAft>
              <a:buSzPct val="111111"/>
              <a:buNone/>
            </a:pPr>
            <a:r>
              <a:t/>
            </a:r>
            <a:endParaRPr/>
          </a:p>
        </p:txBody>
      </p:sp>
      <p:sp>
        <p:nvSpPr>
          <p:cNvPr id="258" name="Google Shape;258;p2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SzPct val="117647"/>
              <a:buNone/>
            </a:pPr>
            <a:r>
              <a:rPr lang="es-419"/>
              <a:t>Se invierte la dirección del gradiente. Para ir hacia la dirección de minimización.</a:t>
            </a:r>
            <a:endParaRPr/>
          </a:p>
          <a:p>
            <a:pPr indent="0" lvl="0" marL="0" rtl="0" algn="l">
              <a:lnSpc>
                <a:spcPct val="115000"/>
              </a:lnSpc>
              <a:spcBef>
                <a:spcPts val="1200"/>
              </a:spcBef>
              <a:spcAft>
                <a:spcPts val="0"/>
              </a:spcAft>
              <a:buSzPct val="117647"/>
              <a:buNone/>
            </a:pPr>
            <a:r>
              <a:rPr lang="es-419"/>
              <a:t>Se lo pondera con un factor de aprendizaje (usualmente llamado learning_rate o lr).</a:t>
            </a:r>
            <a:endParaRPr/>
          </a:p>
          <a:p>
            <a:pPr indent="0" lvl="0" marL="0" rtl="0" algn="l">
              <a:lnSpc>
                <a:spcPct val="115000"/>
              </a:lnSpc>
              <a:spcBef>
                <a:spcPts val="1200"/>
              </a:spcBef>
              <a:spcAft>
                <a:spcPts val="0"/>
              </a:spcAft>
              <a:buSzPct val="117647"/>
              <a:buNone/>
            </a:pPr>
            <a:r>
              <a:t/>
            </a:r>
            <a:endParaRPr/>
          </a:p>
          <a:p>
            <a:pPr indent="0" lvl="0" marL="0" rtl="0" algn="l">
              <a:lnSpc>
                <a:spcPct val="115000"/>
              </a:lnSpc>
              <a:spcBef>
                <a:spcPts val="1200"/>
              </a:spcBef>
              <a:spcAft>
                <a:spcPts val="0"/>
              </a:spcAft>
              <a:buSzPct val="117647"/>
              <a:buNone/>
            </a:pPr>
            <a:r>
              <a:rPr lang="es-419"/>
              <a:t>Se actualiza el vector</a:t>
            </a:r>
            <a:endParaRPr/>
          </a:p>
          <a:p>
            <a:pPr indent="0" lvl="0" marL="0" rtl="0" algn="l">
              <a:lnSpc>
                <a:spcPct val="115000"/>
              </a:lnSpc>
              <a:spcBef>
                <a:spcPts val="1200"/>
              </a:spcBef>
              <a:spcAft>
                <a:spcPts val="0"/>
              </a:spcAft>
              <a:buSzPct val="117647"/>
              <a:buNone/>
            </a:pPr>
            <a:r>
              <a:t/>
            </a:r>
            <a:endParaRPr/>
          </a:p>
          <a:p>
            <a:pPr indent="0" lvl="0" marL="0" rtl="0" algn="l">
              <a:lnSpc>
                <a:spcPct val="115000"/>
              </a:lnSpc>
              <a:spcBef>
                <a:spcPts val="1200"/>
              </a:spcBef>
              <a:spcAft>
                <a:spcPts val="0"/>
              </a:spcAft>
              <a:buSzPct val="117647"/>
              <a:buNone/>
            </a:pPr>
            <a:r>
              <a:rPr lang="es-419"/>
              <a:t>Se repite el proceso, hasta una cantidad máxima de iteraciones o hasta encontrar una tolerancia adecuada en el error.</a:t>
            </a:r>
            <a:endParaRPr/>
          </a:p>
          <a:p>
            <a:pPr indent="0" lvl="0" marL="0" rtl="0" algn="l">
              <a:lnSpc>
                <a:spcPct val="115000"/>
              </a:lnSpc>
              <a:spcBef>
                <a:spcPts val="1200"/>
              </a:spcBef>
              <a:spcAft>
                <a:spcPts val="1200"/>
              </a:spcAft>
              <a:buSzPct val="117647"/>
              <a:buNone/>
            </a:pPr>
            <a:r>
              <a:t/>
            </a:r>
            <a:endParaRPr/>
          </a:p>
        </p:txBody>
      </p:sp>
      <p:pic>
        <p:nvPicPr>
          <p:cNvPr id="259" name="Google Shape;259;p25"/>
          <p:cNvPicPr preferRelativeResize="0"/>
          <p:nvPr/>
        </p:nvPicPr>
        <p:blipFill rotWithShape="1">
          <a:blip r:embed="rId3">
            <a:alphaModFix/>
          </a:blip>
          <a:srcRect b="0" l="0" r="0" t="0"/>
          <a:stretch/>
        </p:blipFill>
        <p:spPr>
          <a:xfrm>
            <a:off x="2504000" y="2785050"/>
            <a:ext cx="2343150" cy="590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Learning rate (ratio de aprendizaje)</a:t>
            </a:r>
            <a:endParaRPr/>
          </a:p>
          <a:p>
            <a:pPr indent="0" lvl="0" marL="0" rtl="0" algn="l">
              <a:lnSpc>
                <a:spcPct val="100000"/>
              </a:lnSpc>
              <a:spcBef>
                <a:spcPts val="0"/>
              </a:spcBef>
              <a:spcAft>
                <a:spcPts val="0"/>
              </a:spcAft>
              <a:buSzPct val="111111"/>
              <a:buNone/>
            </a:pPr>
            <a:r>
              <a:t/>
            </a:r>
            <a:endParaRPr/>
          </a:p>
        </p:txBody>
      </p:sp>
      <p:sp>
        <p:nvSpPr>
          <p:cNvPr id="265" name="Google Shape;265;p26"/>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66" name="Google Shape;266;p26"/>
          <p:cNvPicPr preferRelativeResize="0"/>
          <p:nvPr/>
        </p:nvPicPr>
        <p:blipFill rotWithShape="1">
          <a:blip r:embed="rId3">
            <a:alphaModFix/>
          </a:blip>
          <a:srcRect b="0" l="0" r="0" t="0"/>
          <a:stretch/>
        </p:blipFill>
        <p:spPr>
          <a:xfrm>
            <a:off x="705600" y="1993224"/>
            <a:ext cx="7736401" cy="30006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7"/>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s-419"/>
              <a:t>Gradiente descendiente estocástico</a:t>
            </a:r>
            <a:endParaRPr/>
          </a:p>
        </p:txBody>
      </p:sp>
      <p:sp>
        <p:nvSpPr>
          <p:cNvPr id="272" name="Google Shape;272;p27"/>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6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Gradiente descendiente estocástico</a:t>
            </a:r>
            <a:endParaRPr/>
          </a:p>
        </p:txBody>
      </p:sp>
      <p:sp>
        <p:nvSpPr>
          <p:cNvPr id="278" name="Google Shape;278;p2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También busca optimizar por la dirección opuesta al gradiente.</a:t>
            </a:r>
            <a:endParaRPr/>
          </a:p>
          <a:p>
            <a:pPr indent="0" lvl="0" marL="0" rtl="0" algn="l">
              <a:lnSpc>
                <a:spcPct val="115000"/>
              </a:lnSpc>
              <a:spcBef>
                <a:spcPts val="1200"/>
              </a:spcBef>
              <a:spcAft>
                <a:spcPts val="0"/>
              </a:spcAft>
              <a:buSzPts val="1300"/>
              <a:buNone/>
            </a:pPr>
            <a:r>
              <a:rPr lang="es-419"/>
              <a:t>La diferencia es que no se usa todo el dataset para calcular el gradiente, </a:t>
            </a:r>
            <a:r>
              <a:rPr b="1" lang="es-419"/>
              <a:t>sino de a un dato.</a:t>
            </a:r>
            <a:endParaRPr b="1"/>
          </a:p>
          <a:p>
            <a:pPr indent="0" lvl="0" marL="0" rtl="0" algn="l">
              <a:lnSpc>
                <a:spcPct val="115000"/>
              </a:lnSpc>
              <a:spcBef>
                <a:spcPts val="1200"/>
              </a:spcBef>
              <a:spcAft>
                <a:spcPts val="0"/>
              </a:spcAft>
              <a:buSzPts val="1300"/>
              <a:buNone/>
            </a:pPr>
            <a:r>
              <a:rPr lang="es-419"/>
              <a:t>Se ordenan los datos aleatoriamente. Se calcula el gradiente para la primer muestra, se actualiza el vector y se continúa así con todas las muestras. Recién ahí, se llega a la segunda época.</a:t>
            </a:r>
            <a:endParaRPr/>
          </a:p>
          <a:p>
            <a:pPr indent="0" lvl="0" marL="0" rtl="0" algn="l">
              <a:lnSpc>
                <a:spcPct val="115000"/>
              </a:lnSpc>
              <a:spcBef>
                <a:spcPts val="1200"/>
              </a:spcBef>
              <a:spcAft>
                <a:spcPts val="0"/>
              </a:spcAft>
              <a:buSzPts val="1300"/>
              <a:buNone/>
            </a:pPr>
            <a:r>
              <a:rPr lang="es-419"/>
              <a:t>El enfoque estocástico se da al “muestrear” el dataset.</a:t>
            </a:r>
            <a:endParaRPr/>
          </a:p>
          <a:p>
            <a:pPr indent="0" lvl="0" marL="0" rtl="0" algn="l">
              <a:lnSpc>
                <a:spcPct val="115000"/>
              </a:lnSpc>
              <a:spcBef>
                <a:spcPts val="1200"/>
              </a:spcBef>
              <a:spcAft>
                <a:spcPts val="1200"/>
              </a:spcAft>
              <a:buSzPts val="1300"/>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Gradiente descendiente estocástico</a:t>
            </a:r>
            <a:endParaRPr/>
          </a:p>
          <a:p>
            <a:pPr indent="0" lvl="0" marL="0" rtl="0" algn="l">
              <a:lnSpc>
                <a:spcPct val="100000"/>
              </a:lnSpc>
              <a:spcBef>
                <a:spcPts val="0"/>
              </a:spcBef>
              <a:spcAft>
                <a:spcPts val="0"/>
              </a:spcAft>
              <a:buSzPct val="111111"/>
              <a:buNone/>
            </a:pPr>
            <a:r>
              <a:t/>
            </a:r>
            <a:endParaRPr/>
          </a:p>
        </p:txBody>
      </p:sp>
      <p:sp>
        <p:nvSpPr>
          <p:cNvPr id="284" name="Google Shape;284;p2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Es menos costoso calcular el error y el gradiente por muestra y no por todo el dataset completo.</a:t>
            </a:r>
            <a:endParaRPr/>
          </a:p>
          <a:p>
            <a:pPr indent="0" lvl="0" marL="0" rtl="0" algn="l">
              <a:lnSpc>
                <a:spcPct val="115000"/>
              </a:lnSpc>
              <a:spcBef>
                <a:spcPts val="1200"/>
              </a:spcBef>
              <a:spcAft>
                <a:spcPts val="0"/>
              </a:spcAft>
              <a:buSzPts val="1300"/>
              <a:buNone/>
            </a:pPr>
            <a:r>
              <a:rPr lang="es-419"/>
              <a:t>Optimización de rapidez debido a que se calcula una primer muestra y ya se empieza a hacer la optimización.</a:t>
            </a:r>
            <a:endParaRPr/>
          </a:p>
          <a:p>
            <a:pPr indent="0" lvl="0" marL="0" rtl="0" algn="l">
              <a:lnSpc>
                <a:spcPct val="115000"/>
              </a:lnSpc>
              <a:spcBef>
                <a:spcPts val="1200"/>
              </a:spcBef>
              <a:spcAft>
                <a:spcPts val="1200"/>
              </a:spcAft>
              <a:buSzPts val="1300"/>
              <a:buNone/>
            </a:pPr>
            <a:r>
              <a:rPr lang="es-419"/>
              <a:t>Sin embargo usar de a un dato puede dar lugar a una exploración más ruidosa del problema.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Lineal Múltiple</a:t>
            </a:r>
            <a:endParaRPr/>
          </a:p>
        </p:txBody>
      </p:sp>
      <p:sp>
        <p:nvSpPr>
          <p:cNvPr id="100" name="Google Shape;100;p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b="1" lang="es-419"/>
              <a:t>Plano de regresión</a:t>
            </a:r>
            <a:endParaRPr b="1"/>
          </a:p>
          <a:p>
            <a:pPr indent="0" lvl="0" marL="0" rtl="0" algn="l">
              <a:lnSpc>
                <a:spcPct val="115000"/>
              </a:lnSpc>
              <a:spcBef>
                <a:spcPts val="1200"/>
              </a:spcBef>
              <a:spcAft>
                <a:spcPts val="0"/>
              </a:spcAft>
              <a:buSzPts val="1300"/>
              <a:buNone/>
            </a:pPr>
            <a:r>
              <a:rPr lang="es-419"/>
              <a:t>Y = a X</a:t>
            </a:r>
            <a:r>
              <a:rPr baseline="-25000" lang="es-419"/>
              <a:t>1</a:t>
            </a:r>
            <a:r>
              <a:rPr lang="es-419"/>
              <a:t> + b X</a:t>
            </a:r>
            <a:r>
              <a:rPr baseline="-25000" lang="es-419"/>
              <a:t>2 </a:t>
            </a:r>
            <a:r>
              <a:rPr lang="es-419"/>
              <a:t>+ c</a:t>
            </a:r>
            <a:endParaRPr/>
          </a:p>
          <a:p>
            <a:pPr indent="0" lvl="0" marL="0" rtl="0" algn="l">
              <a:lnSpc>
                <a:spcPct val="115000"/>
              </a:lnSpc>
              <a:spcBef>
                <a:spcPts val="1200"/>
              </a:spcBef>
              <a:spcAft>
                <a:spcPts val="0"/>
              </a:spcAft>
              <a:buSzPts val="1300"/>
              <a:buNone/>
            </a:pPr>
            <a:r>
              <a:rPr lang="es-419"/>
              <a:t>Se desconocen a, b y c.</a:t>
            </a:r>
            <a:endParaRPr/>
          </a:p>
          <a:p>
            <a:pPr indent="0" lvl="0" marL="0" rtl="0" algn="l">
              <a:lnSpc>
                <a:spcPct val="115000"/>
              </a:lnSpc>
              <a:spcBef>
                <a:spcPts val="1200"/>
              </a:spcBef>
              <a:spcAft>
                <a:spcPts val="1200"/>
              </a:spcAft>
              <a:buSzPts val="1300"/>
              <a:buNone/>
            </a:pPr>
            <a:r>
              <a:t/>
            </a:r>
            <a:endParaRPr/>
          </a:p>
        </p:txBody>
      </p:sp>
      <p:pic>
        <p:nvPicPr>
          <p:cNvPr id="101" name="Google Shape;101;p3"/>
          <p:cNvPicPr preferRelativeResize="0"/>
          <p:nvPr/>
        </p:nvPicPr>
        <p:blipFill rotWithShape="1">
          <a:blip r:embed="rId3">
            <a:alphaModFix/>
          </a:blip>
          <a:srcRect b="0" l="0" r="0" t="0"/>
          <a:stretch/>
        </p:blipFill>
        <p:spPr>
          <a:xfrm>
            <a:off x="4825263" y="1133463"/>
            <a:ext cx="4067175" cy="4010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0"/>
          <p:cNvPicPr preferRelativeResize="0"/>
          <p:nvPr/>
        </p:nvPicPr>
        <p:blipFill rotWithShape="1">
          <a:blip r:embed="rId3">
            <a:alphaModFix/>
          </a:blip>
          <a:srcRect b="0" l="0" r="0" t="0"/>
          <a:stretch/>
        </p:blipFill>
        <p:spPr>
          <a:xfrm>
            <a:off x="1803713" y="1134671"/>
            <a:ext cx="5536576" cy="3460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Gradiente Descendiente mini-batch</a:t>
            </a:r>
            <a:endParaRPr/>
          </a:p>
        </p:txBody>
      </p:sp>
      <p:sp>
        <p:nvSpPr>
          <p:cNvPr id="295" name="Google Shape;295;p31"/>
          <p:cNvSpPr txBox="1"/>
          <p:nvPr>
            <p:ph idx="1" type="body"/>
          </p:nvPr>
        </p:nvSpPr>
        <p:spPr>
          <a:xfrm>
            <a:off x="729450" y="2078875"/>
            <a:ext cx="7688700" cy="27189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s-419"/>
              <a:t>Ni usamos todo el dataset ni solo una muestra a la vez, sino un batch (lote).</a:t>
            </a:r>
            <a:endParaRPr/>
          </a:p>
          <a:p>
            <a:pPr indent="-311150" lvl="0" marL="457200" rtl="0" algn="l">
              <a:lnSpc>
                <a:spcPct val="115000"/>
              </a:lnSpc>
              <a:spcBef>
                <a:spcPts val="0"/>
              </a:spcBef>
              <a:spcAft>
                <a:spcPts val="0"/>
              </a:spcAft>
              <a:buSzPts val="1300"/>
              <a:buChar char="●"/>
            </a:pPr>
            <a:r>
              <a:rPr lang="es-419"/>
              <a:t>El dataset se divide en n batches.</a:t>
            </a:r>
            <a:endParaRPr/>
          </a:p>
          <a:p>
            <a:pPr indent="-311150" lvl="0" marL="457200" rtl="0" algn="l">
              <a:lnSpc>
                <a:spcPct val="115000"/>
              </a:lnSpc>
              <a:spcBef>
                <a:spcPts val="0"/>
              </a:spcBef>
              <a:spcAft>
                <a:spcPts val="0"/>
              </a:spcAft>
              <a:buSzPts val="1300"/>
              <a:buChar char="●"/>
            </a:pPr>
            <a:r>
              <a:rPr lang="es-419"/>
              <a:t>Se calcula el gradiente para un batch y se ajusta el vector. Luego para el siguiente batch y así sucesivamente.</a:t>
            </a:r>
            <a:endParaRPr/>
          </a:p>
          <a:p>
            <a:pPr indent="0" lvl="0" marL="457200" rtl="0" algn="l">
              <a:lnSpc>
                <a:spcPct val="115000"/>
              </a:lnSpc>
              <a:spcBef>
                <a:spcPts val="1200"/>
              </a:spcBef>
              <a:spcAft>
                <a:spcPts val="0"/>
              </a:spcAft>
              <a:buSzPts val="1300"/>
              <a:buNone/>
            </a:pPr>
            <a:r>
              <a:t/>
            </a:r>
            <a:endParaRPr/>
          </a:p>
          <a:p>
            <a:pPr indent="-311150" lvl="0" marL="457200" rtl="0" algn="l">
              <a:lnSpc>
                <a:spcPct val="115000"/>
              </a:lnSpc>
              <a:spcBef>
                <a:spcPts val="1200"/>
              </a:spcBef>
              <a:spcAft>
                <a:spcPts val="0"/>
              </a:spcAft>
              <a:buSzPts val="1300"/>
              <a:buChar char="●"/>
            </a:pPr>
            <a:r>
              <a:rPr lang="es-419"/>
              <a:t>Luego de una época, se vuelven a obtener los distintos batches (para que tengan datos distintos).</a:t>
            </a:r>
            <a:endParaRPr/>
          </a:p>
          <a:p>
            <a:pPr indent="-311150" lvl="0" marL="457200" rtl="0" algn="l">
              <a:lnSpc>
                <a:spcPct val="115000"/>
              </a:lnSpc>
              <a:spcBef>
                <a:spcPts val="0"/>
              </a:spcBef>
              <a:spcAft>
                <a:spcPts val="0"/>
              </a:spcAft>
              <a:buSzPts val="1300"/>
              <a:buChar char="●"/>
            </a:pPr>
            <a:r>
              <a:rPr lang="es-419"/>
              <a:t>Converge más rápido que GD y con menor ruido que SGD.</a:t>
            </a:r>
            <a:endParaRPr/>
          </a:p>
          <a:p>
            <a:pPr indent="-311150" lvl="0" marL="457200" rtl="0" algn="l">
              <a:lnSpc>
                <a:spcPct val="115000"/>
              </a:lnSpc>
              <a:spcBef>
                <a:spcPts val="0"/>
              </a:spcBef>
              <a:spcAft>
                <a:spcPts val="0"/>
              </a:spcAft>
              <a:buSzPts val="1300"/>
              <a:buChar char="●"/>
            </a:pPr>
            <a:r>
              <a:rPr lang="es-419"/>
              <a:t>El tamaño del batch es un </a:t>
            </a:r>
            <a:r>
              <a:rPr b="1" lang="es-419"/>
              <a:t>hiperparámetro</a:t>
            </a:r>
            <a:r>
              <a:rPr lang="es-419"/>
              <a:t> que debe ajustarse: si es muy grande, es similar a GD, y si es muy chico, es similar a SGD.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pic>
        <p:nvPicPr>
          <p:cNvPr id="300" name="Google Shape;300;p32"/>
          <p:cNvPicPr preferRelativeResize="0"/>
          <p:nvPr/>
        </p:nvPicPr>
        <p:blipFill rotWithShape="1">
          <a:blip r:embed="rId3">
            <a:alphaModFix/>
          </a:blip>
          <a:srcRect b="0" l="0" r="0" t="0"/>
          <a:stretch/>
        </p:blipFill>
        <p:spPr>
          <a:xfrm>
            <a:off x="1900616" y="1996624"/>
            <a:ext cx="5346374" cy="2767625"/>
          </a:xfrm>
          <a:prstGeom prst="rect">
            <a:avLst/>
          </a:prstGeom>
          <a:noFill/>
          <a:ln>
            <a:noFill/>
          </a:ln>
        </p:spPr>
      </p:pic>
      <p:sp>
        <p:nvSpPr>
          <p:cNvPr id="301" name="Google Shape;301;p3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GD vs SGD vs Mini-Batch GD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33"/>
          <p:cNvPicPr preferRelativeResize="0"/>
          <p:nvPr/>
        </p:nvPicPr>
        <p:blipFill rotWithShape="1">
          <a:blip r:embed="rId3">
            <a:alphaModFix/>
          </a:blip>
          <a:srcRect b="0" l="0" r="0" t="0"/>
          <a:stretch/>
        </p:blipFill>
        <p:spPr>
          <a:xfrm>
            <a:off x="836813" y="2063650"/>
            <a:ext cx="7473975" cy="2396975"/>
          </a:xfrm>
          <a:prstGeom prst="rect">
            <a:avLst/>
          </a:prstGeom>
          <a:noFill/>
          <a:ln>
            <a:noFill/>
          </a:ln>
        </p:spPr>
      </p:pic>
      <p:sp>
        <p:nvSpPr>
          <p:cNvPr id="307" name="Google Shape;307;p3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GD vs SGD vs Mini-Batch GD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GD vs SGD vs Mini-Batch GD</a:t>
            </a:r>
            <a:endParaRPr/>
          </a:p>
        </p:txBody>
      </p:sp>
      <p:sp>
        <p:nvSpPr>
          <p:cNvPr id="313" name="Google Shape;313;p3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14" name="Google Shape;314;p34"/>
          <p:cNvPicPr preferRelativeResize="0"/>
          <p:nvPr/>
        </p:nvPicPr>
        <p:blipFill rotWithShape="1">
          <a:blip r:embed="rId3">
            <a:alphaModFix/>
          </a:blip>
          <a:srcRect b="0" l="0" r="0" t="0"/>
          <a:stretch/>
        </p:blipFill>
        <p:spPr>
          <a:xfrm>
            <a:off x="729450" y="1989124"/>
            <a:ext cx="7993426" cy="28058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5"/>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s-419"/>
              <a:t>Correlación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Features muy correlacionadas linealmente</a:t>
            </a:r>
            <a:endParaRPr/>
          </a:p>
        </p:txBody>
      </p:sp>
      <p:sp>
        <p:nvSpPr>
          <p:cNvPr id="325" name="Google Shape;325;p36"/>
          <p:cNvSpPr txBox="1"/>
          <p:nvPr>
            <p:ph idx="1" type="body"/>
          </p:nvPr>
        </p:nvSpPr>
        <p:spPr>
          <a:xfrm>
            <a:off x="729450" y="2221450"/>
            <a:ext cx="7688700" cy="21186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1300"/>
              <a:buNone/>
            </a:pPr>
            <a:r>
              <a:rPr lang="es-419">
                <a:latin typeface="Verdana"/>
                <a:ea typeface="Verdana"/>
                <a:cs typeface="Verdana"/>
                <a:sym typeface="Verdana"/>
              </a:rPr>
              <a:t>y = a x</a:t>
            </a:r>
            <a:r>
              <a:rPr baseline="-25000" lang="es-419">
                <a:latin typeface="Verdana"/>
                <a:ea typeface="Verdana"/>
                <a:cs typeface="Verdana"/>
                <a:sym typeface="Verdana"/>
              </a:rPr>
              <a:t>1</a:t>
            </a:r>
            <a:r>
              <a:rPr lang="es-419">
                <a:latin typeface="Verdana"/>
                <a:ea typeface="Verdana"/>
                <a:cs typeface="Verdana"/>
                <a:sym typeface="Verdana"/>
              </a:rPr>
              <a:t> + b x</a:t>
            </a:r>
            <a:r>
              <a:rPr baseline="-25000" lang="es-419">
                <a:latin typeface="Verdana"/>
                <a:ea typeface="Verdana"/>
                <a:cs typeface="Verdana"/>
                <a:sym typeface="Verdana"/>
              </a:rPr>
              <a:t>2</a:t>
            </a:r>
            <a:r>
              <a:rPr lang="es-419">
                <a:latin typeface="Verdana"/>
                <a:ea typeface="Verdana"/>
                <a:cs typeface="Verdana"/>
                <a:sym typeface="Verdana"/>
              </a:rPr>
              <a:t> + c</a:t>
            </a:r>
            <a:endParaRPr>
              <a:latin typeface="Verdana"/>
              <a:ea typeface="Verdana"/>
              <a:cs typeface="Verdana"/>
              <a:sym typeface="Verdana"/>
            </a:endParaRPr>
          </a:p>
          <a:p>
            <a:pPr indent="0" lvl="0" marL="0" rtl="0" algn="ctr">
              <a:lnSpc>
                <a:spcPct val="115000"/>
              </a:lnSpc>
              <a:spcBef>
                <a:spcPts val="1200"/>
              </a:spcBef>
              <a:spcAft>
                <a:spcPts val="0"/>
              </a:spcAft>
              <a:buSzPts val="1300"/>
              <a:buNone/>
            </a:pPr>
            <a:r>
              <a:rPr lang="es-419">
                <a:latin typeface="Verdana"/>
                <a:ea typeface="Verdana"/>
                <a:cs typeface="Verdana"/>
                <a:sym typeface="Verdana"/>
              </a:rPr>
              <a:t>Si x</a:t>
            </a:r>
            <a:r>
              <a:rPr baseline="-25000" lang="es-419">
                <a:latin typeface="Verdana"/>
                <a:ea typeface="Verdana"/>
                <a:cs typeface="Verdana"/>
                <a:sym typeface="Verdana"/>
              </a:rPr>
              <a:t>2</a:t>
            </a:r>
            <a:r>
              <a:rPr lang="es-419">
                <a:latin typeface="Verdana"/>
                <a:ea typeface="Verdana"/>
                <a:cs typeface="Verdana"/>
                <a:sym typeface="Verdana"/>
              </a:rPr>
              <a:t> = d x</a:t>
            </a:r>
            <a:r>
              <a:rPr baseline="-25000" lang="es-419">
                <a:latin typeface="Verdana"/>
                <a:ea typeface="Verdana"/>
                <a:cs typeface="Verdana"/>
                <a:sym typeface="Verdana"/>
              </a:rPr>
              <a:t>1</a:t>
            </a:r>
            <a:endParaRPr>
              <a:latin typeface="Verdana"/>
              <a:ea typeface="Verdana"/>
              <a:cs typeface="Verdana"/>
              <a:sym typeface="Verdana"/>
            </a:endParaRPr>
          </a:p>
          <a:p>
            <a:pPr indent="0" lvl="0" marL="0" rtl="0" algn="ctr">
              <a:lnSpc>
                <a:spcPct val="115000"/>
              </a:lnSpc>
              <a:spcBef>
                <a:spcPts val="1200"/>
              </a:spcBef>
              <a:spcAft>
                <a:spcPts val="0"/>
              </a:spcAft>
              <a:buSzPts val="1300"/>
              <a:buNone/>
            </a:pPr>
            <a:r>
              <a:rPr lang="es-419">
                <a:latin typeface="Verdana"/>
                <a:ea typeface="Verdana"/>
                <a:cs typeface="Verdana"/>
                <a:sym typeface="Verdana"/>
              </a:rPr>
              <a:t>y = a x</a:t>
            </a:r>
            <a:r>
              <a:rPr baseline="-25000" lang="es-419">
                <a:latin typeface="Verdana"/>
                <a:ea typeface="Verdana"/>
                <a:cs typeface="Verdana"/>
                <a:sym typeface="Verdana"/>
              </a:rPr>
              <a:t>1</a:t>
            </a:r>
            <a:r>
              <a:rPr lang="es-419">
                <a:latin typeface="Verdana"/>
                <a:ea typeface="Verdana"/>
                <a:cs typeface="Verdana"/>
                <a:sym typeface="Verdana"/>
              </a:rPr>
              <a:t> + b dx</a:t>
            </a:r>
            <a:r>
              <a:rPr baseline="-25000" lang="es-419">
                <a:latin typeface="Verdana"/>
                <a:ea typeface="Verdana"/>
                <a:cs typeface="Verdana"/>
                <a:sym typeface="Verdana"/>
              </a:rPr>
              <a:t>1</a:t>
            </a:r>
            <a:r>
              <a:rPr lang="es-419">
                <a:latin typeface="Verdana"/>
                <a:ea typeface="Verdana"/>
                <a:cs typeface="Verdana"/>
                <a:sym typeface="Verdana"/>
              </a:rPr>
              <a:t> + c</a:t>
            </a:r>
            <a:endParaRPr>
              <a:latin typeface="Verdana"/>
              <a:ea typeface="Verdana"/>
              <a:cs typeface="Verdana"/>
              <a:sym typeface="Verdana"/>
            </a:endParaRPr>
          </a:p>
          <a:p>
            <a:pPr indent="0" lvl="0" marL="0" rtl="0" algn="ctr">
              <a:lnSpc>
                <a:spcPct val="115000"/>
              </a:lnSpc>
              <a:spcBef>
                <a:spcPts val="1200"/>
              </a:spcBef>
              <a:spcAft>
                <a:spcPts val="1200"/>
              </a:spcAft>
              <a:buSzPts val="1300"/>
              <a:buNone/>
            </a:pPr>
            <a:r>
              <a:rPr lang="es-419">
                <a:latin typeface="Verdana"/>
                <a:ea typeface="Verdana"/>
                <a:cs typeface="Verdana"/>
                <a:sym typeface="Verdana"/>
              </a:rPr>
              <a:t>y = (a + bd) x</a:t>
            </a:r>
            <a:r>
              <a:rPr baseline="-25000" lang="es-419">
                <a:latin typeface="Verdana"/>
                <a:ea typeface="Verdana"/>
                <a:cs typeface="Verdana"/>
                <a:sym typeface="Verdana"/>
              </a:rPr>
              <a:t>1 </a:t>
            </a:r>
            <a:r>
              <a:rPr lang="es-419">
                <a:latin typeface="Verdana"/>
                <a:ea typeface="Verdana"/>
                <a:cs typeface="Verdana"/>
                <a:sym typeface="Verdana"/>
              </a:rPr>
              <a:t>+ c</a:t>
            </a:r>
            <a:endParaRPr>
              <a:latin typeface="Verdana"/>
              <a:ea typeface="Verdana"/>
              <a:cs typeface="Verdana"/>
              <a:sym typeface="Verdan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Coeficiente de correlación de Pearson</a:t>
            </a:r>
            <a:endParaRPr/>
          </a:p>
        </p:txBody>
      </p:sp>
      <p:pic>
        <p:nvPicPr>
          <p:cNvPr id="331" name="Google Shape;331;p37"/>
          <p:cNvPicPr preferRelativeResize="0"/>
          <p:nvPr/>
        </p:nvPicPr>
        <p:blipFill rotWithShape="1">
          <a:blip r:embed="rId3">
            <a:alphaModFix/>
          </a:blip>
          <a:srcRect b="0" l="0" r="0" t="0"/>
          <a:stretch/>
        </p:blipFill>
        <p:spPr>
          <a:xfrm>
            <a:off x="2678325" y="2457150"/>
            <a:ext cx="3790950" cy="8667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Coeficiente de correlación de Pearson</a:t>
            </a:r>
            <a:endParaRPr/>
          </a:p>
          <a:p>
            <a:pPr indent="0" lvl="0" marL="0" rtl="0" algn="l">
              <a:lnSpc>
                <a:spcPct val="100000"/>
              </a:lnSpc>
              <a:spcBef>
                <a:spcPts val="0"/>
              </a:spcBef>
              <a:spcAft>
                <a:spcPts val="0"/>
              </a:spcAft>
              <a:buSzPct val="111111"/>
              <a:buNone/>
            </a:pPr>
            <a:r>
              <a:t/>
            </a:r>
            <a:endParaRPr/>
          </a:p>
        </p:txBody>
      </p:sp>
      <p:pic>
        <p:nvPicPr>
          <p:cNvPr id="337" name="Google Shape;337;p38"/>
          <p:cNvPicPr preferRelativeResize="0"/>
          <p:nvPr/>
        </p:nvPicPr>
        <p:blipFill rotWithShape="1">
          <a:blip r:embed="rId3">
            <a:alphaModFix/>
          </a:blip>
          <a:srcRect b="0" l="0" r="0" t="0"/>
          <a:stretch/>
        </p:blipFill>
        <p:spPr>
          <a:xfrm>
            <a:off x="1179549" y="1958250"/>
            <a:ext cx="6788501" cy="29791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39"/>
          <p:cNvPicPr preferRelativeResize="0"/>
          <p:nvPr/>
        </p:nvPicPr>
        <p:blipFill rotWithShape="1">
          <a:blip r:embed="rId3">
            <a:alphaModFix/>
          </a:blip>
          <a:srcRect b="0" l="0" r="0" t="0"/>
          <a:stretch/>
        </p:blipFill>
        <p:spPr>
          <a:xfrm>
            <a:off x="152400" y="742650"/>
            <a:ext cx="8839199" cy="40575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Lineal Múltiple</a:t>
            </a:r>
            <a:endParaRPr/>
          </a:p>
          <a:p>
            <a:pPr indent="0" lvl="0" marL="0" rtl="0" algn="l">
              <a:lnSpc>
                <a:spcPct val="100000"/>
              </a:lnSpc>
              <a:spcBef>
                <a:spcPts val="0"/>
              </a:spcBef>
              <a:spcAft>
                <a:spcPts val="0"/>
              </a:spcAft>
              <a:buSzPct val="111111"/>
              <a:buNone/>
            </a:pPr>
            <a:r>
              <a:t/>
            </a:r>
            <a:endParaRPr/>
          </a:p>
        </p:txBody>
      </p:sp>
      <p:sp>
        <p:nvSpPr>
          <p:cNvPr id="107" name="Google Shape;107;p4"/>
          <p:cNvSpPr txBox="1"/>
          <p:nvPr>
            <p:ph idx="1" type="body"/>
          </p:nvPr>
        </p:nvSpPr>
        <p:spPr>
          <a:xfrm>
            <a:off x="766950" y="1971925"/>
            <a:ext cx="7688700" cy="2458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b="1" lang="es-419"/>
              <a:t>Figura n-dimensional de regresión</a:t>
            </a:r>
            <a:endParaRPr b="1"/>
          </a:p>
          <a:p>
            <a:pPr indent="0" lvl="0" marL="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0"/>
              </a:spcAft>
              <a:buSzPts val="1300"/>
              <a:buNone/>
            </a:pPr>
            <a:r>
              <a:rPr b="1" lang="es-419"/>
              <a:t>n ejes.</a:t>
            </a:r>
            <a:endParaRPr b="1"/>
          </a:p>
          <a:p>
            <a:pPr indent="0" lvl="0" marL="0" rtl="0" algn="l">
              <a:lnSpc>
                <a:spcPct val="115000"/>
              </a:lnSpc>
              <a:spcBef>
                <a:spcPts val="1200"/>
              </a:spcBef>
              <a:spcAft>
                <a:spcPts val="1200"/>
              </a:spcAft>
              <a:buSzPts val="1300"/>
              <a:buNone/>
            </a:pPr>
            <a:r>
              <a:rPr b="1" lang="es-419"/>
              <a:t>Se desconocen n parámetros.</a:t>
            </a:r>
            <a:endParaRPr b="1"/>
          </a:p>
        </p:txBody>
      </p:sp>
      <p:pic>
        <p:nvPicPr>
          <p:cNvPr id="108" name="Google Shape;108;p4"/>
          <p:cNvPicPr preferRelativeResize="0"/>
          <p:nvPr/>
        </p:nvPicPr>
        <p:blipFill rotWithShape="1">
          <a:blip r:embed="rId3">
            <a:alphaModFix/>
          </a:blip>
          <a:srcRect b="0" l="0" r="0" t="0"/>
          <a:stretch/>
        </p:blipFill>
        <p:spPr>
          <a:xfrm>
            <a:off x="1916325" y="2371725"/>
            <a:ext cx="5314950" cy="4000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0"/>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s-419"/>
              <a:t>Regularización</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Métodos de ajuste</a:t>
            </a:r>
            <a:endParaRPr/>
          </a:p>
        </p:txBody>
      </p:sp>
      <p:sp>
        <p:nvSpPr>
          <p:cNvPr id="353" name="Google Shape;353;p4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Se busca mejorar el modelo de regresión lineal múltiple </a:t>
            </a:r>
            <a:endParaRPr/>
          </a:p>
          <a:p>
            <a:pPr indent="-311150" lvl="0" marL="457200" rtl="0" algn="l">
              <a:lnSpc>
                <a:spcPct val="115000"/>
              </a:lnSpc>
              <a:spcBef>
                <a:spcPts val="1200"/>
              </a:spcBef>
              <a:spcAft>
                <a:spcPts val="0"/>
              </a:spcAft>
              <a:buSzPts val="1300"/>
              <a:buChar char="●"/>
            </a:pPr>
            <a:r>
              <a:rPr lang="es-419"/>
              <a:t>Selección de características: análisis de colinealidad y correlación.</a:t>
            </a:r>
            <a:endParaRPr/>
          </a:p>
          <a:p>
            <a:pPr indent="-311150" lvl="0" marL="457200" rtl="0" algn="l">
              <a:lnSpc>
                <a:spcPct val="115000"/>
              </a:lnSpc>
              <a:spcBef>
                <a:spcPts val="0"/>
              </a:spcBef>
              <a:spcAft>
                <a:spcPts val="0"/>
              </a:spcAft>
              <a:buSzPts val="1300"/>
              <a:buChar char="●"/>
            </a:pPr>
            <a:r>
              <a:rPr b="1" lang="es-419"/>
              <a:t>Regularización</a:t>
            </a:r>
            <a:endParaRPr b="1"/>
          </a:p>
          <a:p>
            <a:pPr indent="-311150" lvl="0" marL="457200" rtl="0" algn="l">
              <a:lnSpc>
                <a:spcPct val="115000"/>
              </a:lnSpc>
              <a:spcBef>
                <a:spcPts val="0"/>
              </a:spcBef>
              <a:spcAft>
                <a:spcPts val="0"/>
              </a:spcAft>
              <a:buSzPts val="1300"/>
              <a:buChar char="●"/>
            </a:pPr>
            <a:r>
              <a:rPr lang="es-419"/>
              <a:t>Reducción de dimensionalidad</a:t>
            </a:r>
            <a:endParaRPr/>
          </a:p>
        </p:txBody>
      </p:sp>
      <p:cxnSp>
        <p:nvCxnSpPr>
          <p:cNvPr id="354" name="Google Shape;354;p41"/>
          <p:cNvCxnSpPr/>
          <p:nvPr/>
        </p:nvCxnSpPr>
        <p:spPr>
          <a:xfrm rot="10800000">
            <a:off x="6057425" y="2648250"/>
            <a:ext cx="913800" cy="261000"/>
          </a:xfrm>
          <a:prstGeom prst="straightConnector1">
            <a:avLst/>
          </a:prstGeom>
          <a:noFill/>
          <a:ln cap="flat" cmpd="sng" w="9525">
            <a:solidFill>
              <a:schemeClr val="dk2"/>
            </a:solidFill>
            <a:prstDash val="solid"/>
            <a:round/>
            <a:headEnd len="sm" w="sm" type="none"/>
            <a:tailEnd len="med" w="med" type="triangle"/>
          </a:ln>
        </p:spPr>
      </p:cxnSp>
      <p:sp>
        <p:nvSpPr>
          <p:cNvPr id="355" name="Google Shape;355;p41"/>
          <p:cNvSpPr txBox="1"/>
          <p:nvPr/>
        </p:nvSpPr>
        <p:spPr>
          <a:xfrm>
            <a:off x="6448500" y="2968000"/>
            <a:ext cx="26955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buscar patrones, matriz de correlación de Pearson, o simplemente probar todas las combinaciones posibles hasta encontrar la de mejores métricas</a:t>
            </a:r>
            <a:endParaRPr b="0" i="0" sz="1400" u="none" cap="none" strike="noStrike">
              <a:solidFill>
                <a:srgbClr val="000000"/>
              </a:solidFill>
              <a:latin typeface="Lato"/>
              <a:ea typeface="Lato"/>
              <a:cs typeface="Lato"/>
              <a:sym typeface="Lato"/>
            </a:endParaRPr>
          </a:p>
        </p:txBody>
      </p:sp>
      <p:cxnSp>
        <p:nvCxnSpPr>
          <p:cNvPr id="356" name="Google Shape;356;p41"/>
          <p:cNvCxnSpPr/>
          <p:nvPr/>
        </p:nvCxnSpPr>
        <p:spPr>
          <a:xfrm rot="10800000">
            <a:off x="2408525" y="3274775"/>
            <a:ext cx="280800" cy="646200"/>
          </a:xfrm>
          <a:prstGeom prst="straightConnector1">
            <a:avLst/>
          </a:prstGeom>
          <a:noFill/>
          <a:ln cap="flat" cmpd="sng" w="9525">
            <a:solidFill>
              <a:schemeClr val="dk2"/>
            </a:solidFill>
            <a:prstDash val="solid"/>
            <a:round/>
            <a:headEnd len="sm" w="sm" type="none"/>
            <a:tailEnd len="med" w="med" type="triangle"/>
          </a:ln>
        </p:spPr>
      </p:cxnSp>
      <p:sp>
        <p:nvSpPr>
          <p:cNvPr id="357" name="Google Shape;357;p41"/>
          <p:cNvSpPr txBox="1"/>
          <p:nvPr/>
        </p:nvSpPr>
        <p:spPr>
          <a:xfrm>
            <a:off x="1109725" y="4005825"/>
            <a:ext cx="44907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puede que con sólo algunas componentes se explique un gran porcentaje de la respuesta (por lo general se busca arriba del 90%). Es un método no supervisado.</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Regularización</a:t>
            </a:r>
            <a:endParaRPr/>
          </a:p>
        </p:txBody>
      </p:sp>
      <p:sp>
        <p:nvSpPr>
          <p:cNvPr id="363" name="Google Shape;363;p4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fontScale="62500"/>
          </a:bodyPr>
          <a:lstStyle/>
          <a:p>
            <a:pPr indent="0" lvl="0" marL="0" rtl="0" algn="l">
              <a:lnSpc>
                <a:spcPct val="115000"/>
              </a:lnSpc>
              <a:spcBef>
                <a:spcPts val="0"/>
              </a:spcBef>
              <a:spcAft>
                <a:spcPts val="0"/>
              </a:spcAft>
              <a:buSzPct val="79389"/>
              <a:buNone/>
            </a:pPr>
            <a:r>
              <a:rPr lang="es-419" sz="2620"/>
              <a:t>Como una alternativa a elegir los predictores manualmente, se puede dar un enfoque más restrictivo a la hora de utilizar los mínimos cuadrados. </a:t>
            </a:r>
            <a:endParaRPr sz="2620"/>
          </a:p>
          <a:p>
            <a:pPr indent="0" lvl="0" marL="0" rtl="0" algn="l">
              <a:lnSpc>
                <a:spcPct val="115000"/>
              </a:lnSpc>
              <a:spcBef>
                <a:spcPts val="1200"/>
              </a:spcBef>
              <a:spcAft>
                <a:spcPts val="0"/>
              </a:spcAft>
              <a:buSzPct val="79389"/>
              <a:buNone/>
            </a:pPr>
            <a:r>
              <a:rPr lang="es-419" sz="2620"/>
              <a:t>Los métodos de regularización achican los coeficientes menos significativos para reducir la varianza y así intentar aproximar a un mejor modelo.</a:t>
            </a:r>
            <a:endParaRPr sz="2620"/>
          </a:p>
          <a:p>
            <a:pPr indent="0" lvl="0" marL="0" rtl="0" algn="l">
              <a:lnSpc>
                <a:spcPct val="115000"/>
              </a:lnSpc>
              <a:spcBef>
                <a:spcPts val="1200"/>
              </a:spcBef>
              <a:spcAft>
                <a:spcPts val="0"/>
              </a:spcAft>
              <a:buSzPct val="79389"/>
              <a:buNone/>
            </a:pPr>
            <a:r>
              <a:rPr lang="es-419" sz="2620"/>
              <a:t>Existen muchas técnicas, pero las más conocidas son Ridge y Lasso.</a:t>
            </a:r>
            <a:endParaRPr sz="2620"/>
          </a:p>
          <a:p>
            <a:pPr indent="0" lvl="0" marL="0" rtl="0" algn="l">
              <a:lnSpc>
                <a:spcPct val="115000"/>
              </a:lnSpc>
              <a:spcBef>
                <a:spcPts val="1200"/>
              </a:spcBef>
              <a:spcAft>
                <a:spcPts val="1200"/>
              </a:spcAft>
              <a:buSzPct val="159999"/>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43"/>
          <p:cNvPicPr preferRelativeResize="0"/>
          <p:nvPr/>
        </p:nvPicPr>
        <p:blipFill rotWithShape="1">
          <a:blip r:embed="rId3">
            <a:alphaModFix/>
          </a:blip>
          <a:srcRect b="0" l="0" r="0" t="0"/>
          <a:stretch/>
        </p:blipFill>
        <p:spPr>
          <a:xfrm>
            <a:off x="169287" y="1420738"/>
            <a:ext cx="8805426" cy="26955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Regularización</a:t>
            </a:r>
            <a:endParaRPr/>
          </a:p>
        </p:txBody>
      </p:sp>
      <p:pic>
        <p:nvPicPr>
          <p:cNvPr id="374" name="Google Shape;374;p44"/>
          <p:cNvPicPr preferRelativeResize="0"/>
          <p:nvPr/>
        </p:nvPicPr>
        <p:blipFill rotWithShape="1">
          <a:blip r:embed="rId3">
            <a:alphaModFix/>
          </a:blip>
          <a:srcRect b="0" l="0" r="0" t="0"/>
          <a:stretch/>
        </p:blipFill>
        <p:spPr>
          <a:xfrm>
            <a:off x="1525025" y="3042350"/>
            <a:ext cx="6191250" cy="876300"/>
          </a:xfrm>
          <a:prstGeom prst="rect">
            <a:avLst/>
          </a:prstGeom>
          <a:noFill/>
          <a:ln>
            <a:noFill/>
          </a:ln>
        </p:spPr>
      </p:pic>
      <p:pic>
        <p:nvPicPr>
          <p:cNvPr id="375" name="Google Shape;375;p44"/>
          <p:cNvPicPr preferRelativeResize="0"/>
          <p:nvPr/>
        </p:nvPicPr>
        <p:blipFill rotWithShape="1">
          <a:blip r:embed="rId4">
            <a:alphaModFix/>
          </a:blip>
          <a:srcRect b="0" l="0" r="0" t="0"/>
          <a:stretch/>
        </p:blipFill>
        <p:spPr>
          <a:xfrm>
            <a:off x="3078238" y="1853850"/>
            <a:ext cx="2987525" cy="8535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Ridge</a:t>
            </a:r>
            <a:endParaRPr/>
          </a:p>
        </p:txBody>
      </p:sp>
      <p:pic>
        <p:nvPicPr>
          <p:cNvPr id="381" name="Google Shape;381;p45"/>
          <p:cNvPicPr preferRelativeResize="0"/>
          <p:nvPr/>
        </p:nvPicPr>
        <p:blipFill rotWithShape="1">
          <a:blip r:embed="rId3">
            <a:alphaModFix/>
          </a:blip>
          <a:srcRect b="0" l="0" r="0" t="0"/>
          <a:stretch/>
        </p:blipFill>
        <p:spPr>
          <a:xfrm>
            <a:off x="728663" y="2099500"/>
            <a:ext cx="7686675" cy="15335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Ridge</a:t>
            </a:r>
            <a:endParaRPr/>
          </a:p>
          <a:p>
            <a:pPr indent="0" lvl="0" marL="0" rtl="0" algn="l">
              <a:lnSpc>
                <a:spcPct val="100000"/>
              </a:lnSpc>
              <a:spcBef>
                <a:spcPts val="0"/>
              </a:spcBef>
              <a:spcAft>
                <a:spcPts val="0"/>
              </a:spcAft>
              <a:buSzPct val="111111"/>
              <a:buNone/>
            </a:pPr>
            <a:r>
              <a:t/>
            </a:r>
            <a:endParaRPr/>
          </a:p>
        </p:txBody>
      </p:sp>
      <p:sp>
        <p:nvSpPr>
          <p:cNvPr id="387" name="Google Shape;387;p46"/>
          <p:cNvSpPr txBox="1"/>
          <p:nvPr>
            <p:ph idx="1" type="body"/>
          </p:nvPr>
        </p:nvSpPr>
        <p:spPr>
          <a:xfrm>
            <a:off x="729450" y="2078875"/>
            <a:ext cx="7688700" cy="27495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300"/>
              <a:buNone/>
            </a:pPr>
            <a:r>
              <a:rPr lang="es-419" sz="1700"/>
              <a:t>El segundo término es una penalidad a los coeficientes y busca minimizar el cuadrado de su suma. </a:t>
            </a:r>
            <a:endParaRPr sz="1700"/>
          </a:p>
          <a:p>
            <a:pPr indent="0" lvl="0" marL="0" rtl="0" algn="l">
              <a:lnSpc>
                <a:spcPct val="115000"/>
              </a:lnSpc>
              <a:spcBef>
                <a:spcPts val="1200"/>
              </a:spcBef>
              <a:spcAft>
                <a:spcPts val="0"/>
              </a:spcAft>
              <a:buSzPts val="1300"/>
              <a:buNone/>
            </a:pPr>
            <a:r>
              <a:rPr lang="es-419" sz="1700"/>
              <a:t>Si λ=0 es una regresión lineal común</a:t>
            </a:r>
            <a:endParaRPr sz="1700"/>
          </a:p>
          <a:p>
            <a:pPr indent="0" lvl="0" marL="0" rtl="0" algn="l">
              <a:lnSpc>
                <a:spcPct val="115000"/>
              </a:lnSpc>
              <a:spcBef>
                <a:spcPts val="1200"/>
              </a:spcBef>
              <a:spcAft>
                <a:spcPts val="0"/>
              </a:spcAft>
              <a:buSzPts val="1300"/>
              <a:buNone/>
            </a:pPr>
            <a:r>
              <a:rPr lang="es-419" sz="1700"/>
              <a:t>Si λ → ∞ ya no importa tanto los RSS sino que todos los coeficientes sean bajos.</a:t>
            </a:r>
            <a:endParaRPr sz="1700"/>
          </a:p>
          <a:p>
            <a:pPr indent="0" lvl="0" marL="0" rtl="0" algn="l">
              <a:lnSpc>
                <a:spcPct val="115000"/>
              </a:lnSpc>
              <a:spcBef>
                <a:spcPts val="1200"/>
              </a:spcBef>
              <a:spcAft>
                <a:spcPts val="0"/>
              </a:spcAft>
              <a:buSzPts val="1300"/>
              <a:buNone/>
            </a:pPr>
            <a:r>
              <a:rPr lang="es-419" sz="1700"/>
              <a:t>Es clave la elección de λ. Por lo general se hace con </a:t>
            </a:r>
            <a:r>
              <a:rPr b="1" lang="es-419" sz="1700"/>
              <a:t>Validación Cruzada</a:t>
            </a:r>
            <a:r>
              <a:rPr lang="es-419" sz="1700"/>
              <a:t>.</a:t>
            </a:r>
            <a:endParaRPr sz="1700"/>
          </a:p>
          <a:p>
            <a:pPr indent="0" lvl="0" marL="0" rtl="0" algn="l">
              <a:lnSpc>
                <a:spcPct val="115000"/>
              </a:lnSpc>
              <a:spcBef>
                <a:spcPts val="1200"/>
              </a:spcBef>
              <a:spcAft>
                <a:spcPts val="0"/>
              </a:spcAft>
              <a:buSzPts val="1300"/>
              <a:buNone/>
            </a:pPr>
            <a:r>
              <a:rPr lang="es-419" sz="1700"/>
              <a:t>λ no se aplica a la intersección con el eje y (β0).</a:t>
            </a:r>
            <a:endParaRPr sz="1700"/>
          </a:p>
          <a:p>
            <a:pPr indent="0" lvl="0" marL="0" rtl="0" algn="l">
              <a:lnSpc>
                <a:spcPct val="115000"/>
              </a:lnSpc>
              <a:spcBef>
                <a:spcPts val="1200"/>
              </a:spcBef>
              <a:spcAft>
                <a:spcPts val="1200"/>
              </a:spcAft>
              <a:buSzPts val="1300"/>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Ridge</a:t>
            </a:r>
            <a:endParaRPr/>
          </a:p>
        </p:txBody>
      </p:sp>
      <p:sp>
        <p:nvSpPr>
          <p:cNvPr id="393" name="Google Shape;393;p4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300"/>
              <a:buNone/>
            </a:pPr>
            <a:r>
              <a:rPr lang="es-419" sz="1700"/>
              <a:t>Funciona mejor en situaciones donde los valores estimados tienen mucha varianza </a:t>
            </a:r>
            <a:endParaRPr sz="1700"/>
          </a:p>
          <a:p>
            <a:pPr indent="0" lvl="0" marL="0" rtl="0" algn="l">
              <a:lnSpc>
                <a:spcPct val="115000"/>
              </a:lnSpc>
              <a:spcBef>
                <a:spcPts val="1200"/>
              </a:spcBef>
              <a:spcAft>
                <a:spcPts val="0"/>
              </a:spcAft>
              <a:buSzPts val="1300"/>
              <a:buNone/>
            </a:pPr>
            <a:r>
              <a:rPr lang="es-419" sz="1700"/>
              <a:t>(si las variables tienen una relación lineal importante, RSS tiende a tener varianza ya que un mínimo cambio en los datos produce un cambio importante en la pendiente de la recta)</a:t>
            </a:r>
            <a:endParaRPr sz="1700"/>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Ridge</a:t>
            </a:r>
            <a:endParaRPr/>
          </a:p>
        </p:txBody>
      </p:sp>
      <p:sp>
        <p:nvSpPr>
          <p:cNvPr id="399" name="Google Shape;399;p4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sz="1700"/>
              <a:t>Tiene una desventaja, que es que usa t</a:t>
            </a:r>
            <a:r>
              <a:rPr b="1" lang="es-419" sz="1700"/>
              <a:t>odos los predictores.</a:t>
            </a:r>
            <a:endParaRPr b="1" sz="1700"/>
          </a:p>
          <a:p>
            <a:pPr indent="0" lvl="0" marL="0" rtl="0" algn="l">
              <a:lnSpc>
                <a:spcPct val="115000"/>
              </a:lnSpc>
              <a:spcBef>
                <a:spcPts val="1200"/>
              </a:spcBef>
              <a:spcAft>
                <a:spcPts val="1200"/>
              </a:spcAft>
              <a:buSzPts val="1300"/>
              <a:buNone/>
            </a:pPr>
            <a:r>
              <a:rPr lang="es-419" sz="1700"/>
              <a:t>Es decir, no va a lograr que ningún B sea cero (algo que sí sucede cuando elegimos nosotros las variables a usar!)</a:t>
            </a:r>
            <a:endParaRPr sz="17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Lasso</a:t>
            </a:r>
            <a:endParaRPr/>
          </a:p>
        </p:txBody>
      </p:sp>
      <p:pic>
        <p:nvPicPr>
          <p:cNvPr id="405" name="Google Shape;405;p49"/>
          <p:cNvPicPr preferRelativeResize="0"/>
          <p:nvPr/>
        </p:nvPicPr>
        <p:blipFill rotWithShape="1">
          <a:blip r:embed="rId3">
            <a:alphaModFix/>
          </a:blip>
          <a:srcRect b="0" l="0" r="0" t="0"/>
          <a:stretch/>
        </p:blipFill>
        <p:spPr>
          <a:xfrm>
            <a:off x="542925" y="2331588"/>
            <a:ext cx="8058150" cy="1381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5"/>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600"/>
              <a:buNone/>
            </a:pPr>
            <a:r>
              <a:rPr lang="es-419"/>
              <a:t>Ley de Hooke</a:t>
            </a:r>
            <a:endParaRPr/>
          </a:p>
        </p:txBody>
      </p:sp>
      <p:sp>
        <p:nvSpPr>
          <p:cNvPr id="114" name="Google Shape;114;p5"/>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115" name="Google Shape;115;p5"/>
          <p:cNvPicPr preferRelativeResize="0"/>
          <p:nvPr/>
        </p:nvPicPr>
        <p:blipFill rotWithShape="1">
          <a:blip r:embed="rId3">
            <a:alphaModFix/>
          </a:blip>
          <a:srcRect b="0" l="0" r="0" t="0"/>
          <a:stretch/>
        </p:blipFill>
        <p:spPr>
          <a:xfrm>
            <a:off x="4712600" y="495337"/>
            <a:ext cx="3992376" cy="4152826"/>
          </a:xfrm>
          <a:prstGeom prst="rect">
            <a:avLst/>
          </a:prstGeom>
          <a:noFill/>
          <a:ln>
            <a:noFill/>
          </a:ln>
        </p:spPr>
      </p:pic>
      <p:sp>
        <p:nvSpPr>
          <p:cNvPr id="116" name="Google Shape;116;p5"/>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600"/>
              <a:buNone/>
            </a:pPr>
            <a:r>
              <a:rPr lang="es-419"/>
              <a:t>f = -k x</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Lasso</a:t>
            </a:r>
            <a:endParaRPr/>
          </a:p>
        </p:txBody>
      </p:sp>
      <p:sp>
        <p:nvSpPr>
          <p:cNvPr id="411" name="Google Shape;411;p5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sz="1700"/>
              <a:t>Un λ suficientemente grande puede acarrear que algunos Bi se hagan cero para disminuir el error.</a:t>
            </a:r>
            <a:endParaRPr sz="1700"/>
          </a:p>
          <a:p>
            <a:pPr indent="0" lvl="0" marL="0" rtl="0" algn="l">
              <a:lnSpc>
                <a:spcPct val="115000"/>
              </a:lnSpc>
              <a:spcBef>
                <a:spcPts val="1200"/>
              </a:spcBef>
              <a:spcAft>
                <a:spcPts val="1200"/>
              </a:spcAft>
              <a:buSzPts val="1300"/>
              <a:buNone/>
            </a:pPr>
            <a:r>
              <a:rPr lang="es-419" sz="1700"/>
              <a:t>Lo cual puede ser muy útil para hacer una </a:t>
            </a:r>
            <a:r>
              <a:rPr b="1" lang="es-419" sz="1700"/>
              <a:t>selección de features “automática”.</a:t>
            </a:r>
            <a:endParaRPr b="1" sz="17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Ridge vs Lasso</a:t>
            </a:r>
            <a:endParaRPr/>
          </a:p>
        </p:txBody>
      </p:sp>
      <p:pic>
        <p:nvPicPr>
          <p:cNvPr id="417" name="Google Shape;417;p51"/>
          <p:cNvPicPr preferRelativeResize="0"/>
          <p:nvPr/>
        </p:nvPicPr>
        <p:blipFill rotWithShape="1">
          <a:blip r:embed="rId3">
            <a:alphaModFix/>
          </a:blip>
          <a:srcRect b="0" l="0" r="0" t="0"/>
          <a:stretch/>
        </p:blipFill>
        <p:spPr>
          <a:xfrm>
            <a:off x="798850" y="2795088"/>
            <a:ext cx="2095500" cy="828675"/>
          </a:xfrm>
          <a:prstGeom prst="rect">
            <a:avLst/>
          </a:prstGeom>
          <a:noFill/>
          <a:ln>
            <a:noFill/>
          </a:ln>
        </p:spPr>
      </p:pic>
      <p:pic>
        <p:nvPicPr>
          <p:cNvPr id="418" name="Google Shape;418;p51"/>
          <p:cNvPicPr preferRelativeResize="0"/>
          <p:nvPr/>
        </p:nvPicPr>
        <p:blipFill rotWithShape="1">
          <a:blip r:embed="rId4">
            <a:alphaModFix/>
          </a:blip>
          <a:srcRect b="60613" l="0" r="0" t="6057"/>
          <a:stretch/>
        </p:blipFill>
        <p:spPr>
          <a:xfrm>
            <a:off x="3833400" y="2196950"/>
            <a:ext cx="1257300" cy="768225"/>
          </a:xfrm>
          <a:prstGeom prst="rect">
            <a:avLst/>
          </a:prstGeom>
          <a:noFill/>
          <a:ln>
            <a:noFill/>
          </a:ln>
        </p:spPr>
      </p:pic>
      <p:pic>
        <p:nvPicPr>
          <p:cNvPr id="419" name="Google Shape;419;p51"/>
          <p:cNvPicPr preferRelativeResize="0"/>
          <p:nvPr/>
        </p:nvPicPr>
        <p:blipFill rotWithShape="1">
          <a:blip r:embed="rId4">
            <a:alphaModFix/>
          </a:blip>
          <a:srcRect b="0" l="0" r="0" t="68545"/>
          <a:stretch/>
        </p:blipFill>
        <p:spPr>
          <a:xfrm>
            <a:off x="3833400" y="3373825"/>
            <a:ext cx="1257300" cy="725050"/>
          </a:xfrm>
          <a:prstGeom prst="rect">
            <a:avLst/>
          </a:prstGeom>
          <a:noFill/>
          <a:ln>
            <a:noFill/>
          </a:ln>
        </p:spPr>
      </p:pic>
      <p:cxnSp>
        <p:nvCxnSpPr>
          <p:cNvPr id="420" name="Google Shape;420;p51"/>
          <p:cNvCxnSpPr>
            <a:stCxn id="417" idx="3"/>
            <a:endCxn id="418" idx="1"/>
          </p:cNvCxnSpPr>
          <p:nvPr/>
        </p:nvCxnSpPr>
        <p:spPr>
          <a:xfrm flipH="1" rot="10800000">
            <a:off x="2894350" y="2580926"/>
            <a:ext cx="939000" cy="628500"/>
          </a:xfrm>
          <a:prstGeom prst="straightConnector1">
            <a:avLst/>
          </a:prstGeom>
          <a:noFill/>
          <a:ln cap="flat" cmpd="sng" w="9525">
            <a:solidFill>
              <a:schemeClr val="dk2"/>
            </a:solidFill>
            <a:prstDash val="solid"/>
            <a:round/>
            <a:headEnd len="sm" w="sm" type="none"/>
            <a:tailEnd len="med" w="med" type="triangle"/>
          </a:ln>
        </p:spPr>
      </p:cxnSp>
      <p:cxnSp>
        <p:nvCxnSpPr>
          <p:cNvPr id="421" name="Google Shape;421;p51"/>
          <p:cNvCxnSpPr>
            <a:stCxn id="417" idx="3"/>
            <a:endCxn id="419" idx="1"/>
          </p:cNvCxnSpPr>
          <p:nvPr/>
        </p:nvCxnSpPr>
        <p:spPr>
          <a:xfrm>
            <a:off x="2894350" y="3209426"/>
            <a:ext cx="939000" cy="526800"/>
          </a:xfrm>
          <a:prstGeom prst="straightConnector1">
            <a:avLst/>
          </a:prstGeom>
          <a:noFill/>
          <a:ln cap="flat" cmpd="sng" w="9525">
            <a:solidFill>
              <a:schemeClr val="dk2"/>
            </a:solidFill>
            <a:prstDash val="solid"/>
            <a:round/>
            <a:headEnd len="sm" w="sm" type="none"/>
            <a:tailEnd len="med" w="med" type="triangle"/>
          </a:ln>
        </p:spPr>
      </p:cxnSp>
      <p:sp>
        <p:nvSpPr>
          <p:cNvPr id="422" name="Google Shape;422;p51"/>
          <p:cNvSpPr txBox="1"/>
          <p:nvPr/>
        </p:nvSpPr>
        <p:spPr>
          <a:xfrm>
            <a:off x="5227825" y="2348538"/>
            <a:ext cx="5396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419" sz="1700" u="none" cap="none" strike="noStrike">
                <a:solidFill>
                  <a:srgbClr val="000000"/>
                </a:solidFill>
                <a:latin typeface="Caveat Medium"/>
                <a:ea typeface="Caveat Medium"/>
                <a:cs typeface="Caveat Medium"/>
                <a:sym typeface="Caveat Medium"/>
              </a:rPr>
              <a:t>Lasso L1</a:t>
            </a:r>
            <a:endParaRPr b="0" i="0" sz="1700" u="none" cap="none" strike="noStrike">
              <a:solidFill>
                <a:srgbClr val="000000"/>
              </a:solidFill>
              <a:latin typeface="Caveat Medium"/>
              <a:ea typeface="Caveat Medium"/>
              <a:cs typeface="Caveat Medium"/>
              <a:sym typeface="Caveat Medium"/>
            </a:endParaRPr>
          </a:p>
        </p:txBody>
      </p:sp>
      <p:sp>
        <p:nvSpPr>
          <p:cNvPr id="423" name="Google Shape;423;p51"/>
          <p:cNvSpPr txBox="1"/>
          <p:nvPr/>
        </p:nvSpPr>
        <p:spPr>
          <a:xfrm>
            <a:off x="5227825" y="3460650"/>
            <a:ext cx="20823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419" sz="1700" u="none" cap="none" strike="noStrike">
                <a:solidFill>
                  <a:srgbClr val="000000"/>
                </a:solidFill>
                <a:latin typeface="Caveat Medium"/>
                <a:ea typeface="Caveat Medium"/>
                <a:cs typeface="Caveat Medium"/>
                <a:sym typeface="Caveat Medium"/>
              </a:rPr>
              <a:t>Ridge L2</a:t>
            </a:r>
            <a:endParaRPr b="0" i="0" sz="1700" u="none" cap="none" strike="noStrike">
              <a:solidFill>
                <a:srgbClr val="000000"/>
              </a:solidFill>
              <a:latin typeface="Caveat Medium"/>
              <a:ea typeface="Caveat Medium"/>
              <a:cs typeface="Caveat Medium"/>
              <a:sym typeface="Caveat Medium"/>
            </a:endParaRPr>
          </a:p>
        </p:txBody>
      </p:sp>
      <p:sp>
        <p:nvSpPr>
          <p:cNvPr id="424" name="Google Shape;424;p51"/>
          <p:cNvSpPr txBox="1"/>
          <p:nvPr/>
        </p:nvSpPr>
        <p:spPr>
          <a:xfrm>
            <a:off x="6305250" y="2371650"/>
            <a:ext cx="27918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En dos dimensiones, la restricción forma un rombo de diagonal 2s.</a:t>
            </a:r>
            <a:endParaRPr b="0" i="0" sz="1400" u="none" cap="none" strike="noStrike">
              <a:solidFill>
                <a:srgbClr val="000000"/>
              </a:solidFill>
              <a:latin typeface="Lato"/>
              <a:ea typeface="Lato"/>
              <a:cs typeface="Lato"/>
              <a:sym typeface="Lato"/>
            </a:endParaRPr>
          </a:p>
        </p:txBody>
      </p:sp>
      <p:sp>
        <p:nvSpPr>
          <p:cNvPr id="425" name="Google Shape;425;p51"/>
          <p:cNvSpPr txBox="1"/>
          <p:nvPr/>
        </p:nvSpPr>
        <p:spPr>
          <a:xfrm>
            <a:off x="6305250" y="3428550"/>
            <a:ext cx="27918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En dos dimensiones, la restricción forma un círculo de radio s.</a:t>
            </a:r>
            <a:endParaRPr b="0" i="0" sz="1400" u="none" cap="none" strike="noStrike">
              <a:solidFill>
                <a:srgbClr val="000000"/>
              </a:solidFill>
              <a:latin typeface="Lato"/>
              <a:ea typeface="Lato"/>
              <a:cs typeface="Lato"/>
              <a:sym typeface="Lato"/>
            </a:endParaRPr>
          </a:p>
        </p:txBody>
      </p:sp>
      <p:sp>
        <p:nvSpPr>
          <p:cNvPr id="426" name="Google Shape;426;p51"/>
          <p:cNvSpPr txBox="1"/>
          <p:nvPr/>
        </p:nvSpPr>
        <p:spPr>
          <a:xfrm>
            <a:off x="936900" y="4507525"/>
            <a:ext cx="7729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Lato"/>
                <a:ea typeface="Lato"/>
                <a:cs typeface="Lato"/>
                <a:sym typeface="Lato"/>
              </a:rPr>
              <a:t>A medida que sube el exponente, la figura va tendiendo de un círculo a un cuadrado.</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pic>
        <p:nvPicPr>
          <p:cNvPr id="431" name="Google Shape;431;p52"/>
          <p:cNvPicPr preferRelativeResize="0"/>
          <p:nvPr/>
        </p:nvPicPr>
        <p:blipFill rotWithShape="1">
          <a:blip r:embed="rId3">
            <a:alphaModFix/>
          </a:blip>
          <a:srcRect b="0" l="0" r="0" t="0"/>
          <a:stretch/>
        </p:blipFill>
        <p:spPr>
          <a:xfrm>
            <a:off x="1058700" y="513976"/>
            <a:ext cx="6708199" cy="3814450"/>
          </a:xfrm>
          <a:prstGeom prst="rect">
            <a:avLst/>
          </a:prstGeom>
          <a:noFill/>
          <a:ln>
            <a:noFill/>
          </a:ln>
        </p:spPr>
      </p:pic>
      <p:sp>
        <p:nvSpPr>
          <p:cNvPr id="432" name="Google Shape;432;p52"/>
          <p:cNvSpPr txBox="1"/>
          <p:nvPr/>
        </p:nvSpPr>
        <p:spPr>
          <a:xfrm>
            <a:off x="187350" y="4206625"/>
            <a:ext cx="87693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s-419" sz="1500" u="none" cap="none" strike="noStrike">
                <a:solidFill>
                  <a:srgbClr val="000000"/>
                </a:solidFill>
                <a:latin typeface="Arial"/>
                <a:ea typeface="Arial"/>
                <a:cs typeface="Arial"/>
                <a:sym typeface="Arial"/>
              </a:rPr>
              <a:t>Las áreas celestes son las áreas de restricción |β1|+|β2| ≤ s y β1</a:t>
            </a:r>
            <a:r>
              <a:rPr b="0" baseline="30000" i="0" lang="es-419" sz="1500" u="none" cap="none" strike="noStrike">
                <a:solidFill>
                  <a:srgbClr val="000000"/>
                </a:solidFill>
                <a:latin typeface="Arial"/>
                <a:ea typeface="Arial"/>
                <a:cs typeface="Arial"/>
                <a:sym typeface="Arial"/>
              </a:rPr>
              <a:t>2 </a:t>
            </a:r>
            <a:r>
              <a:rPr b="0" i="0" lang="es-419" sz="1500" u="none" cap="none" strike="noStrike">
                <a:solidFill>
                  <a:srgbClr val="000000"/>
                </a:solidFill>
                <a:latin typeface="Arial"/>
                <a:ea typeface="Arial"/>
                <a:cs typeface="Arial"/>
                <a:sym typeface="Arial"/>
              </a:rPr>
              <a:t> +β2</a:t>
            </a:r>
            <a:r>
              <a:rPr b="0" baseline="30000" i="0" lang="es-419" sz="1500" u="none" cap="none" strike="noStrike">
                <a:solidFill>
                  <a:srgbClr val="000000"/>
                </a:solidFill>
                <a:latin typeface="Arial"/>
                <a:ea typeface="Arial"/>
                <a:cs typeface="Arial"/>
                <a:sym typeface="Arial"/>
              </a:rPr>
              <a:t>2</a:t>
            </a:r>
            <a:r>
              <a:rPr b="0" i="0" lang="es-419" sz="1500" u="none" cap="none" strike="noStrike">
                <a:solidFill>
                  <a:srgbClr val="000000"/>
                </a:solidFill>
                <a:latin typeface="Arial"/>
                <a:ea typeface="Arial"/>
                <a:cs typeface="Arial"/>
                <a:sym typeface="Arial"/>
              </a:rPr>
              <a:t> ≤ s, y las elipses rojas son contornos del RSS (lugares donde el RSS vale lo mismo). βˆ es el beta óptimo (el que menor RSS da para los datos).</a:t>
            </a:r>
            <a:endParaRPr b="0" i="0" sz="1500" u="none" cap="none" strike="noStrike">
              <a:solidFill>
                <a:srgbClr val="000000"/>
              </a:solidFill>
              <a:latin typeface="Arial"/>
              <a:ea typeface="Arial"/>
              <a:cs typeface="Arial"/>
              <a:sym typeface="Arial"/>
            </a:endParaRPr>
          </a:p>
        </p:txBody>
      </p:sp>
      <p:sp>
        <p:nvSpPr>
          <p:cNvPr id="433" name="Google Shape;433;p52"/>
          <p:cNvSpPr txBox="1"/>
          <p:nvPr/>
        </p:nvSpPr>
        <p:spPr>
          <a:xfrm>
            <a:off x="1770725" y="891075"/>
            <a:ext cx="5396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419" sz="1700" u="none" cap="none" strike="noStrike">
                <a:solidFill>
                  <a:srgbClr val="000000"/>
                </a:solidFill>
                <a:latin typeface="Caveat Medium"/>
                <a:ea typeface="Caveat Medium"/>
                <a:cs typeface="Caveat Medium"/>
                <a:sym typeface="Caveat Medium"/>
              </a:rPr>
              <a:t>Lasso</a:t>
            </a:r>
            <a:endParaRPr b="0" i="0" sz="1700" u="none" cap="none" strike="noStrike">
              <a:solidFill>
                <a:srgbClr val="000000"/>
              </a:solidFill>
              <a:latin typeface="Caveat Medium"/>
              <a:ea typeface="Caveat Medium"/>
              <a:cs typeface="Caveat Medium"/>
              <a:sym typeface="Caveat Medium"/>
            </a:endParaRPr>
          </a:p>
        </p:txBody>
      </p:sp>
      <p:sp>
        <p:nvSpPr>
          <p:cNvPr id="434" name="Google Shape;434;p52"/>
          <p:cNvSpPr txBox="1"/>
          <p:nvPr/>
        </p:nvSpPr>
        <p:spPr>
          <a:xfrm>
            <a:off x="5237200" y="1043475"/>
            <a:ext cx="20823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419" sz="1700" u="none" cap="none" strike="noStrike">
                <a:solidFill>
                  <a:srgbClr val="000000"/>
                </a:solidFill>
                <a:latin typeface="Caveat Medium"/>
                <a:ea typeface="Caveat Medium"/>
                <a:cs typeface="Caveat Medium"/>
                <a:sym typeface="Caveat Medium"/>
              </a:rPr>
              <a:t>Ridge</a:t>
            </a:r>
            <a:endParaRPr b="0" i="0" sz="1700" u="none" cap="none" strike="noStrike">
              <a:solidFill>
                <a:srgbClr val="000000"/>
              </a:solidFill>
              <a:latin typeface="Caveat Medium"/>
              <a:ea typeface="Caveat Medium"/>
              <a:cs typeface="Caveat Medium"/>
              <a:sym typeface="Caveat Medium"/>
            </a:endParaRPr>
          </a:p>
        </p:txBody>
      </p:sp>
      <p:sp>
        <p:nvSpPr>
          <p:cNvPr id="435" name="Google Shape;435;p52"/>
          <p:cNvSpPr/>
          <p:nvPr/>
        </p:nvSpPr>
        <p:spPr>
          <a:xfrm>
            <a:off x="5537000" y="2718000"/>
            <a:ext cx="93600" cy="103200"/>
          </a:xfrm>
          <a:prstGeom prst="flowChartConnector">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436" name="Google Shape;436;p52"/>
          <p:cNvSpPr/>
          <p:nvPr/>
        </p:nvSpPr>
        <p:spPr>
          <a:xfrm>
            <a:off x="2194825" y="2720450"/>
            <a:ext cx="93600" cy="103200"/>
          </a:xfrm>
          <a:prstGeom prst="flowChartConnector">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pic>
        <p:nvPicPr>
          <p:cNvPr id="437" name="Google Shape;437;p52"/>
          <p:cNvPicPr preferRelativeResize="0"/>
          <p:nvPr/>
        </p:nvPicPr>
        <p:blipFill rotWithShape="1">
          <a:blip r:embed="rId4">
            <a:alphaModFix/>
          </a:blip>
          <a:srcRect b="0" l="0" r="0" t="0"/>
          <a:stretch/>
        </p:blipFill>
        <p:spPr>
          <a:xfrm>
            <a:off x="91571" y="198421"/>
            <a:ext cx="1605225" cy="136742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Ridge vs Lasso</a:t>
            </a:r>
            <a:endParaRPr/>
          </a:p>
        </p:txBody>
      </p:sp>
      <p:sp>
        <p:nvSpPr>
          <p:cNvPr id="443" name="Google Shape;443;p53"/>
          <p:cNvSpPr txBox="1"/>
          <p:nvPr>
            <p:ph idx="1" type="body"/>
          </p:nvPr>
        </p:nvSpPr>
        <p:spPr>
          <a:xfrm>
            <a:off x="729450" y="19570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419" sz="1600">
                <a:solidFill>
                  <a:srgbClr val="374151"/>
                </a:solidFill>
                <a:highlight>
                  <a:schemeClr val="lt1"/>
                </a:highlight>
                <a:latin typeface="Roboto"/>
                <a:ea typeface="Roboto"/>
                <a:cs typeface="Roboto"/>
                <a:sym typeface="Roboto"/>
              </a:rPr>
              <a:t>Ridge tiene una restricción circular sin puntos “afilados”, la intersección generalmente no ocurre en un eje -&gt; Ridge no anula el valor de las componentes pero sí los </a:t>
            </a:r>
            <a:r>
              <a:rPr b="1" lang="es-419" sz="1600">
                <a:solidFill>
                  <a:srgbClr val="374151"/>
                </a:solidFill>
                <a:highlight>
                  <a:schemeClr val="lt1"/>
                </a:highlight>
                <a:latin typeface="Roboto"/>
                <a:ea typeface="Roboto"/>
                <a:cs typeface="Roboto"/>
                <a:sym typeface="Roboto"/>
              </a:rPr>
              <a:t>armoniza</a:t>
            </a:r>
            <a:r>
              <a:rPr lang="es-419" sz="1600">
                <a:solidFill>
                  <a:srgbClr val="374151"/>
                </a:solidFill>
                <a:highlight>
                  <a:schemeClr val="lt1"/>
                </a:highlight>
                <a:latin typeface="Roboto"/>
                <a:ea typeface="Roboto"/>
                <a:cs typeface="Roboto"/>
                <a:sym typeface="Roboto"/>
              </a:rPr>
              <a:t>. </a:t>
            </a:r>
            <a:endParaRPr sz="1600">
              <a:solidFill>
                <a:srgbClr val="374151"/>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SzPts val="1300"/>
              <a:buNone/>
            </a:pPr>
            <a:r>
              <a:rPr lang="es-419" sz="1600">
                <a:solidFill>
                  <a:srgbClr val="374151"/>
                </a:solidFill>
                <a:highlight>
                  <a:schemeClr val="lt1"/>
                </a:highlight>
                <a:latin typeface="Roboto"/>
                <a:ea typeface="Roboto"/>
                <a:cs typeface="Roboto"/>
                <a:sym typeface="Roboto"/>
              </a:rPr>
              <a:t>La restricción de Lasso tiene esquinas en cada uno de los ejes, por lo que la elipse a menudo intersecta la región de restricción en un eje y por lo tanto </a:t>
            </a:r>
            <a:r>
              <a:rPr b="1" lang="es-419" sz="1600">
                <a:solidFill>
                  <a:srgbClr val="374151"/>
                </a:solidFill>
                <a:highlight>
                  <a:schemeClr val="lt1"/>
                </a:highlight>
                <a:latin typeface="Roboto"/>
                <a:ea typeface="Roboto"/>
                <a:cs typeface="Roboto"/>
                <a:sym typeface="Roboto"/>
              </a:rPr>
              <a:t>anula</a:t>
            </a:r>
            <a:r>
              <a:rPr lang="es-419" sz="1600">
                <a:solidFill>
                  <a:srgbClr val="374151"/>
                </a:solidFill>
                <a:highlight>
                  <a:schemeClr val="lt1"/>
                </a:highlight>
                <a:latin typeface="Roboto"/>
                <a:ea typeface="Roboto"/>
                <a:cs typeface="Roboto"/>
                <a:sym typeface="Roboto"/>
              </a:rPr>
              <a:t> componentes. </a:t>
            </a:r>
            <a:endParaRPr sz="1600">
              <a:solidFill>
                <a:srgbClr val="374151"/>
              </a:solidFill>
              <a:highlight>
                <a:schemeClr val="lt1"/>
              </a:highlight>
              <a:latin typeface="Roboto"/>
              <a:ea typeface="Roboto"/>
              <a:cs typeface="Roboto"/>
              <a:sym typeface="Roboto"/>
            </a:endParaRPr>
          </a:p>
          <a:p>
            <a:pPr indent="0" lvl="0" marL="0" rtl="0" algn="l">
              <a:lnSpc>
                <a:spcPct val="115000"/>
              </a:lnSpc>
              <a:spcBef>
                <a:spcPts val="1200"/>
              </a:spcBef>
              <a:spcAft>
                <a:spcPts val="1200"/>
              </a:spcAft>
              <a:buSzPts val="1300"/>
              <a:buNone/>
            </a:pPr>
            <a:r>
              <a:rPr lang="es-419" sz="1600">
                <a:solidFill>
                  <a:srgbClr val="374151"/>
                </a:solidFill>
                <a:highlight>
                  <a:schemeClr val="lt1"/>
                </a:highlight>
                <a:latin typeface="Roboto"/>
                <a:ea typeface="Roboto"/>
                <a:cs typeface="Roboto"/>
                <a:sym typeface="Roboto"/>
              </a:rPr>
              <a:t>En dimensiones superiores, muchas de las estimaciones de coeficientes pueden ser igual a cero simultáneamente. En la figura anterior, la intersección ocurre en β1 = 0, por lo que el modelo resultante sólo incluirá β2.</a:t>
            </a:r>
            <a:endParaRPr sz="1700">
              <a:highlight>
                <a:schemeClr val="lt1"/>
              </a:high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ElasticNet</a:t>
            </a:r>
            <a:endParaRPr/>
          </a:p>
        </p:txBody>
      </p:sp>
      <p:sp>
        <p:nvSpPr>
          <p:cNvPr id="449" name="Google Shape;449;p54"/>
          <p:cNvSpPr txBox="1"/>
          <p:nvPr>
            <p:ph idx="1" type="body"/>
          </p:nvPr>
        </p:nvSpPr>
        <p:spPr>
          <a:xfrm>
            <a:off x="729450" y="2078875"/>
            <a:ext cx="7688700" cy="27003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15000"/>
              </a:lnSpc>
              <a:spcBef>
                <a:spcPts val="0"/>
              </a:spcBef>
              <a:spcAft>
                <a:spcPts val="0"/>
              </a:spcAft>
              <a:buSzPct val="76081"/>
              <a:buNone/>
            </a:pPr>
            <a:r>
              <a:rPr lang="es-419" sz="2441"/>
              <a:t>Usa ambas restricciones, dadas por un l1_ratio, que indica cuánto es la componente de Lasso. Por lo tanto usa un 1-l1_ratio de Ridge</a:t>
            </a:r>
            <a:endParaRPr sz="2441"/>
          </a:p>
          <a:p>
            <a:pPr indent="0" lvl="0" marL="0" rtl="0" algn="l">
              <a:lnSpc>
                <a:spcPct val="115000"/>
              </a:lnSpc>
              <a:spcBef>
                <a:spcPts val="1200"/>
              </a:spcBef>
              <a:spcAft>
                <a:spcPts val="0"/>
              </a:spcAft>
              <a:buSzPct val="76081"/>
              <a:buNone/>
            </a:pPr>
            <a:r>
              <a:rPr lang="es-419" sz="2441"/>
              <a:t>Minimiza:</a:t>
            </a:r>
            <a:endParaRPr sz="2441"/>
          </a:p>
          <a:p>
            <a:pPr indent="0" lvl="0" marL="0" rtl="0" algn="l">
              <a:lnSpc>
                <a:spcPct val="115000"/>
              </a:lnSpc>
              <a:spcBef>
                <a:spcPts val="1200"/>
              </a:spcBef>
              <a:spcAft>
                <a:spcPts val="0"/>
              </a:spcAft>
              <a:buSzPct val="76081"/>
              <a:buNone/>
            </a:pPr>
            <a:r>
              <a:rPr lang="es-419" sz="2441"/>
              <a:t>1 / (2 * n_samples) * ||y - Xw||^2_2</a:t>
            </a:r>
            <a:endParaRPr sz="2441"/>
          </a:p>
          <a:p>
            <a:pPr indent="0" lvl="0" marL="0" rtl="0" algn="l">
              <a:lnSpc>
                <a:spcPct val="115000"/>
              </a:lnSpc>
              <a:spcBef>
                <a:spcPts val="1200"/>
              </a:spcBef>
              <a:spcAft>
                <a:spcPts val="0"/>
              </a:spcAft>
              <a:buSzPct val="76081"/>
              <a:buNone/>
            </a:pPr>
            <a:r>
              <a:rPr lang="es-419" sz="2441"/>
              <a:t>+ alpha * l1_ratio * ||w||_1</a:t>
            </a:r>
            <a:endParaRPr sz="2441"/>
          </a:p>
          <a:p>
            <a:pPr indent="0" lvl="0" marL="0" rtl="0" algn="l">
              <a:lnSpc>
                <a:spcPct val="115000"/>
              </a:lnSpc>
              <a:spcBef>
                <a:spcPts val="1200"/>
              </a:spcBef>
              <a:spcAft>
                <a:spcPts val="0"/>
              </a:spcAft>
              <a:buSzPct val="76081"/>
              <a:buNone/>
            </a:pPr>
            <a:r>
              <a:rPr lang="es-419" sz="2441"/>
              <a:t>+ 0.5 * alpha * (1 - l1_ratio) * ||w||^2_2</a:t>
            </a:r>
            <a:endParaRPr sz="2441"/>
          </a:p>
          <a:p>
            <a:pPr indent="0" lvl="0" marL="0" rtl="0" algn="l">
              <a:lnSpc>
                <a:spcPct val="115000"/>
              </a:lnSpc>
              <a:spcBef>
                <a:spcPts val="1200"/>
              </a:spcBef>
              <a:spcAft>
                <a:spcPts val="1200"/>
              </a:spcAft>
              <a:buSzPct val="142857"/>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Escalado de datos</a:t>
            </a:r>
            <a:endParaRPr/>
          </a:p>
        </p:txBody>
      </p:sp>
      <p:sp>
        <p:nvSpPr>
          <p:cNvPr id="455" name="Google Shape;455;p5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sz="1700"/>
              <a:t>¿Creen que la data debería estar </a:t>
            </a:r>
            <a:r>
              <a:rPr b="1" lang="es-419" sz="1700"/>
              <a:t>escalada</a:t>
            </a:r>
            <a:r>
              <a:rPr lang="es-419" sz="1700"/>
              <a:t> antes de usar regularización?</a:t>
            </a:r>
            <a:endParaRPr sz="1700"/>
          </a:p>
          <a:p>
            <a:pPr indent="0" lvl="0" marL="0" rtl="0" algn="l">
              <a:lnSpc>
                <a:spcPct val="115000"/>
              </a:lnSpc>
              <a:spcBef>
                <a:spcPts val="1200"/>
              </a:spcBef>
              <a:spcAft>
                <a:spcPts val="1200"/>
              </a:spcAft>
              <a:buSzPts val="13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600"/>
              <a:buNone/>
            </a:pPr>
            <a:r>
              <a:rPr lang="es-419"/>
              <a:t>Movimiento Rectilíneo Uniforme Variado</a:t>
            </a:r>
            <a:endParaRPr/>
          </a:p>
        </p:txBody>
      </p:sp>
      <p:sp>
        <p:nvSpPr>
          <p:cNvPr id="122" name="Google Shape;122;p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00000"/>
              </a:lnSpc>
              <a:spcBef>
                <a:spcPts val="0"/>
              </a:spcBef>
              <a:spcAft>
                <a:spcPts val="0"/>
              </a:spcAft>
              <a:buSzPct val="108108"/>
              <a:buNone/>
            </a:pPr>
            <a:r>
              <a:rPr lang="es-419"/>
              <a:t>v(t) = v(t0) + a * t</a:t>
            </a:r>
            <a:endParaRPr/>
          </a:p>
          <a:p>
            <a:pPr indent="0" lvl="0" marL="0" rtl="0" algn="l">
              <a:lnSpc>
                <a:spcPct val="100000"/>
              </a:lnSpc>
              <a:spcBef>
                <a:spcPts val="0"/>
              </a:spcBef>
              <a:spcAft>
                <a:spcPts val="0"/>
              </a:spcAft>
              <a:buSzPct val="108108"/>
              <a:buNone/>
            </a:pPr>
            <a:r>
              <a:t/>
            </a:r>
            <a:endParaRPr/>
          </a:p>
          <a:p>
            <a:pPr indent="0" lvl="0" marL="0" rtl="0" algn="l">
              <a:lnSpc>
                <a:spcPct val="100000"/>
              </a:lnSpc>
              <a:spcBef>
                <a:spcPts val="0"/>
              </a:spcBef>
              <a:spcAft>
                <a:spcPts val="0"/>
              </a:spcAft>
              <a:buSzPct val="108108"/>
              <a:buNone/>
            </a:pPr>
            <a:r>
              <a:rPr lang="es-419"/>
              <a:t>x(t) = x(t0) + v(t0)*t + 0.5 a t</a:t>
            </a:r>
            <a:r>
              <a:rPr baseline="30000" lang="es-419"/>
              <a:t>2</a:t>
            </a:r>
            <a:endParaRPr baseline="30000"/>
          </a:p>
        </p:txBody>
      </p:sp>
      <p:pic>
        <p:nvPicPr>
          <p:cNvPr id="123" name="Google Shape;123;p6"/>
          <p:cNvPicPr preferRelativeResize="0"/>
          <p:nvPr/>
        </p:nvPicPr>
        <p:blipFill rotWithShape="1">
          <a:blip r:embed="rId3">
            <a:alphaModFix/>
          </a:blip>
          <a:srcRect b="0" l="0" r="0" t="0"/>
          <a:stretch/>
        </p:blipFill>
        <p:spPr>
          <a:xfrm>
            <a:off x="5465671" y="0"/>
            <a:ext cx="3011259" cy="5143501"/>
          </a:xfrm>
          <a:prstGeom prst="rect">
            <a:avLst/>
          </a:prstGeom>
          <a:noFill/>
          <a:ln>
            <a:noFill/>
          </a:ln>
        </p:spPr>
      </p:pic>
      <p:sp>
        <p:nvSpPr>
          <p:cNvPr id="124" name="Google Shape;124;p6"/>
          <p:cNvSpPr txBox="1"/>
          <p:nvPr/>
        </p:nvSpPr>
        <p:spPr>
          <a:xfrm>
            <a:off x="4311250" y="2219350"/>
            <a:ext cx="1769400" cy="3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Regresión Lineal</a:t>
            </a:r>
            <a:endParaRPr/>
          </a:p>
        </p:txBody>
      </p:sp>
      <p:sp>
        <p:nvSpPr>
          <p:cNvPr id="130" name="Google Shape;130;p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419"/>
              <a:t>La idea es encontrar una </a:t>
            </a:r>
            <a:r>
              <a:rPr b="1" lang="es-419"/>
              <a:t>función de pérdida</a:t>
            </a:r>
            <a:r>
              <a:rPr lang="es-419"/>
              <a:t> para determinar qué es lo que queremos minimizar. O en otras palabras, cómo </a:t>
            </a:r>
            <a:r>
              <a:rPr b="1" lang="es-419"/>
              <a:t>medir</a:t>
            </a:r>
            <a:r>
              <a:rPr lang="es-419"/>
              <a:t> la </a:t>
            </a:r>
            <a:r>
              <a:rPr b="1" lang="es-419"/>
              <a:t>mejor</a:t>
            </a:r>
            <a:r>
              <a:rPr lang="es-419"/>
              <a:t> figura n-dimensional que se adapte a nuestros datos.</a:t>
            </a:r>
            <a:endParaRPr/>
          </a:p>
          <a:p>
            <a:pPr indent="0" lvl="0" marL="0" rtl="0" algn="l">
              <a:lnSpc>
                <a:spcPct val="115000"/>
              </a:lnSpc>
              <a:spcBef>
                <a:spcPts val="1200"/>
              </a:spcBef>
              <a:spcAft>
                <a:spcPts val="0"/>
              </a:spcAft>
              <a:buSzPts val="1300"/>
              <a:buNone/>
            </a:pPr>
            <a:r>
              <a:rPr lang="es-419"/>
              <a:t>Por lo general:</a:t>
            </a:r>
            <a:endParaRPr/>
          </a:p>
          <a:p>
            <a:pPr indent="0" lvl="0" marL="0" rtl="0" algn="l">
              <a:lnSpc>
                <a:spcPct val="115000"/>
              </a:lnSpc>
              <a:spcBef>
                <a:spcPts val="1200"/>
              </a:spcBef>
              <a:spcAft>
                <a:spcPts val="0"/>
              </a:spcAft>
              <a:buSzPts val="1300"/>
              <a:buNone/>
            </a:pPr>
            <a:r>
              <a:rPr b="1" lang="es-419"/>
              <a:t>OLS - Ordinary Least Squares</a:t>
            </a:r>
            <a:r>
              <a:rPr lang="es-419"/>
              <a:t> - Mínimos cuadrados</a:t>
            </a:r>
            <a:endParaRPr/>
          </a:p>
          <a:p>
            <a:pPr indent="0" lvl="0" marL="0" rtl="0" algn="l">
              <a:lnSpc>
                <a:spcPct val="115000"/>
              </a:lnSpc>
              <a:spcBef>
                <a:spcPts val="1200"/>
              </a:spcBef>
              <a:spcAft>
                <a:spcPts val="0"/>
              </a:spcAft>
              <a:buSzPts val="1300"/>
              <a:buNone/>
            </a:pPr>
            <a:r>
              <a:rPr lang="es-419"/>
              <a:t>Este método consiste en </a:t>
            </a:r>
            <a:r>
              <a:rPr b="1" lang="es-419"/>
              <a:t>minimizar la suma de los cuadrados de las diferencias entre y_true y y_pred</a:t>
            </a:r>
            <a:endParaRPr b="1"/>
          </a:p>
          <a:p>
            <a:pPr indent="0" lvl="0" marL="0" rtl="0" algn="l">
              <a:lnSpc>
                <a:spcPct val="115000"/>
              </a:lnSpc>
              <a:spcBef>
                <a:spcPts val="1200"/>
              </a:spcBef>
              <a:spcAft>
                <a:spcPts val="1200"/>
              </a:spcAft>
              <a:buSzPts val="1300"/>
              <a:buNone/>
            </a:pPr>
            <a:r>
              <a:rPr lang="es-419"/>
              <a:t>Siendo y_true el valor real de Y, e y_pred el valor dado por la figura de regresión.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419"/>
              <a:t>Mínimos cuadrados</a:t>
            </a:r>
            <a:endParaRPr/>
          </a:p>
        </p:txBody>
      </p:sp>
      <p:sp>
        <p:nvSpPr>
          <p:cNvPr id="136" name="Google Shape;136;p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300"/>
              <a:buNone/>
            </a:pPr>
            <a:r>
              <a:rPr lang="es-419" sz="1000"/>
              <a:t>La distancia entre </a:t>
            </a:r>
            <a:r>
              <a:rPr lang="es-419">
                <a:latin typeface="Lora SemiBold"/>
                <a:ea typeface="Lora SemiBold"/>
                <a:cs typeface="Lora SemiBold"/>
                <a:sym typeface="Lora SemiBold"/>
              </a:rPr>
              <a:t>y</a:t>
            </a:r>
            <a:r>
              <a:rPr baseline="-25000" lang="es-419">
                <a:latin typeface="Lora SemiBold"/>
                <a:ea typeface="Lora SemiBold"/>
                <a:cs typeface="Lora SemiBold"/>
                <a:sym typeface="Lora SemiBold"/>
              </a:rPr>
              <a:t>true_i</a:t>
            </a:r>
            <a:r>
              <a:rPr lang="es-419" sz="1000"/>
              <a:t> e </a:t>
            </a:r>
            <a:r>
              <a:rPr lang="es-419">
                <a:latin typeface="Lora SemiBold"/>
                <a:ea typeface="Lora SemiBold"/>
                <a:cs typeface="Lora SemiBold"/>
                <a:sym typeface="Lora SemiBold"/>
              </a:rPr>
              <a:t>y</a:t>
            </a:r>
            <a:r>
              <a:rPr baseline="-25000" lang="es-419">
                <a:latin typeface="Lora SemiBold"/>
                <a:ea typeface="Lora SemiBold"/>
                <a:cs typeface="Lora SemiBold"/>
                <a:sym typeface="Lora SemiBold"/>
              </a:rPr>
              <a:t>pred_i</a:t>
            </a:r>
            <a:r>
              <a:rPr lang="es-419" sz="1000"/>
              <a:t> se puede medir como la resta entre ellos</a:t>
            </a:r>
            <a:endParaRPr sz="1000"/>
          </a:p>
          <a:p>
            <a:pPr indent="0" lvl="0" marL="0" rtl="0" algn="ctr">
              <a:lnSpc>
                <a:spcPct val="115000"/>
              </a:lnSpc>
              <a:spcBef>
                <a:spcPts val="1200"/>
              </a:spcBef>
              <a:spcAft>
                <a:spcPts val="0"/>
              </a:spcAft>
              <a:buSzPts val="1300"/>
              <a:buNone/>
            </a:pPr>
            <a:r>
              <a:rPr lang="es-419" sz="1600">
                <a:latin typeface="Lora SemiBold"/>
                <a:ea typeface="Lora SemiBold"/>
                <a:cs typeface="Lora SemiBold"/>
                <a:sym typeface="Lora SemiBold"/>
              </a:rPr>
              <a:t>d =  y</a:t>
            </a:r>
            <a:r>
              <a:rPr baseline="-25000" lang="es-419" sz="1600">
                <a:latin typeface="Lora SemiBold"/>
                <a:ea typeface="Lora SemiBold"/>
                <a:cs typeface="Lora SemiBold"/>
                <a:sym typeface="Lora SemiBold"/>
              </a:rPr>
              <a:t>true_i</a:t>
            </a:r>
            <a:r>
              <a:rPr lang="es-419" sz="1600">
                <a:latin typeface="Lora SemiBold"/>
                <a:ea typeface="Lora SemiBold"/>
                <a:cs typeface="Lora SemiBold"/>
                <a:sym typeface="Lora SemiBold"/>
              </a:rPr>
              <a:t> - y</a:t>
            </a:r>
            <a:r>
              <a:rPr baseline="-25000" lang="es-419" sz="1600">
                <a:latin typeface="Lora SemiBold"/>
                <a:ea typeface="Lora SemiBold"/>
                <a:cs typeface="Lora SemiBold"/>
                <a:sym typeface="Lora SemiBold"/>
              </a:rPr>
              <a:t>pred_i</a:t>
            </a:r>
            <a:endParaRPr baseline="-25000" sz="1600">
              <a:latin typeface="Lora SemiBold"/>
              <a:ea typeface="Lora SemiBold"/>
              <a:cs typeface="Lora SemiBold"/>
              <a:sym typeface="Lora SemiBold"/>
            </a:endParaRPr>
          </a:p>
          <a:p>
            <a:pPr indent="0" lvl="0" marL="0" rtl="0" algn="l">
              <a:lnSpc>
                <a:spcPct val="115000"/>
              </a:lnSpc>
              <a:spcBef>
                <a:spcPts val="1200"/>
              </a:spcBef>
              <a:spcAft>
                <a:spcPts val="0"/>
              </a:spcAft>
              <a:buSzPts val="1300"/>
              <a:buNone/>
            </a:pPr>
            <a:r>
              <a:rPr baseline="-25000" lang="es-419" sz="1600"/>
              <a:t>Puesto que esta distancia puede ser positiva o negativa, para hacer una ponderación de distancia deberíamos tomar su valor positivo, lo que se puede hacer tomando el valor absoluto pero lo más común es elevar esta distancia al cuadrado.</a:t>
            </a:r>
            <a:endParaRPr baseline="-25000" sz="1600"/>
          </a:p>
          <a:p>
            <a:pPr indent="0" lvl="0" marL="0" rtl="0" algn="ctr">
              <a:lnSpc>
                <a:spcPct val="115000"/>
              </a:lnSpc>
              <a:spcBef>
                <a:spcPts val="1200"/>
              </a:spcBef>
              <a:spcAft>
                <a:spcPts val="0"/>
              </a:spcAft>
              <a:buSzPts val="1300"/>
              <a:buNone/>
            </a:pPr>
            <a:r>
              <a:rPr lang="es-419" sz="1600">
                <a:latin typeface="Lora SemiBold"/>
                <a:ea typeface="Lora SemiBold"/>
                <a:cs typeface="Lora SemiBold"/>
                <a:sym typeface="Lora SemiBold"/>
              </a:rPr>
              <a:t>d</a:t>
            </a:r>
            <a:r>
              <a:rPr baseline="30000" lang="es-419" sz="1600">
                <a:latin typeface="Lora SemiBold"/>
                <a:ea typeface="Lora SemiBold"/>
                <a:cs typeface="Lora SemiBold"/>
                <a:sym typeface="Lora SemiBold"/>
              </a:rPr>
              <a:t>2</a:t>
            </a:r>
            <a:r>
              <a:rPr lang="es-419" sz="1600">
                <a:latin typeface="Lora SemiBold"/>
                <a:ea typeface="Lora SemiBold"/>
                <a:cs typeface="Lora SemiBold"/>
                <a:sym typeface="Lora SemiBold"/>
              </a:rPr>
              <a:t> =  (y</a:t>
            </a:r>
            <a:r>
              <a:rPr baseline="-25000" lang="es-419" sz="1600">
                <a:latin typeface="Lora SemiBold"/>
                <a:ea typeface="Lora SemiBold"/>
                <a:cs typeface="Lora SemiBold"/>
                <a:sym typeface="Lora SemiBold"/>
              </a:rPr>
              <a:t>true_i</a:t>
            </a:r>
            <a:r>
              <a:rPr lang="es-419" sz="1600">
                <a:latin typeface="Lora SemiBold"/>
                <a:ea typeface="Lora SemiBold"/>
                <a:cs typeface="Lora SemiBold"/>
                <a:sym typeface="Lora SemiBold"/>
              </a:rPr>
              <a:t> - y</a:t>
            </a:r>
            <a:r>
              <a:rPr baseline="-25000" lang="es-419" sz="1600">
                <a:latin typeface="Lora SemiBold"/>
                <a:ea typeface="Lora SemiBold"/>
                <a:cs typeface="Lora SemiBold"/>
                <a:sym typeface="Lora SemiBold"/>
              </a:rPr>
              <a:t>pred_i</a:t>
            </a:r>
            <a:r>
              <a:rPr b="1" lang="es-419" sz="1600">
                <a:latin typeface="Lora"/>
                <a:ea typeface="Lora"/>
                <a:cs typeface="Lora"/>
                <a:sym typeface="Lora"/>
              </a:rPr>
              <a:t>)</a:t>
            </a:r>
            <a:r>
              <a:rPr baseline="30000" lang="es-419" sz="1600">
                <a:latin typeface="Lora SemiBold"/>
                <a:ea typeface="Lora SemiBold"/>
                <a:cs typeface="Lora SemiBold"/>
                <a:sym typeface="Lora SemiBold"/>
              </a:rPr>
              <a:t>2</a:t>
            </a:r>
            <a:endParaRPr b="1" sz="1600">
              <a:latin typeface="Lora"/>
              <a:ea typeface="Lora"/>
              <a:cs typeface="Lora"/>
              <a:sym typeface="Lora"/>
            </a:endParaRPr>
          </a:p>
          <a:p>
            <a:pPr indent="0" lvl="0" marL="0" rtl="0" algn="l">
              <a:lnSpc>
                <a:spcPct val="115000"/>
              </a:lnSpc>
              <a:spcBef>
                <a:spcPts val="1200"/>
              </a:spcBef>
              <a:spcAft>
                <a:spcPts val="1200"/>
              </a:spcAft>
              <a:buSzPts val="13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1300"/>
              <a:buNone/>
            </a:pPr>
            <a:r>
              <a:rPr lang="es-419"/>
              <a:t>loss = </a:t>
            </a:r>
            <a:r>
              <a:rPr lang="es-419">
                <a:latin typeface="Lora SemiBold"/>
                <a:ea typeface="Lora SemiBold"/>
                <a:cs typeface="Lora SemiBold"/>
                <a:sym typeface="Lora SemiBold"/>
              </a:rPr>
              <a:t>⅀</a:t>
            </a:r>
            <a:r>
              <a:rPr lang="es-419" sz="1600">
                <a:latin typeface="Lora SemiBold"/>
                <a:ea typeface="Lora SemiBold"/>
                <a:cs typeface="Lora SemiBold"/>
                <a:sym typeface="Lora SemiBold"/>
              </a:rPr>
              <a:t> (y</a:t>
            </a:r>
            <a:r>
              <a:rPr baseline="-25000" lang="es-419" sz="1600">
                <a:latin typeface="Lora SemiBold"/>
                <a:ea typeface="Lora SemiBold"/>
                <a:cs typeface="Lora SemiBold"/>
                <a:sym typeface="Lora SemiBold"/>
              </a:rPr>
              <a:t>true_i</a:t>
            </a:r>
            <a:r>
              <a:rPr lang="es-419" sz="1600">
                <a:latin typeface="Lora SemiBold"/>
                <a:ea typeface="Lora SemiBold"/>
                <a:cs typeface="Lora SemiBold"/>
                <a:sym typeface="Lora SemiBold"/>
              </a:rPr>
              <a:t> - y</a:t>
            </a:r>
            <a:r>
              <a:rPr baseline="-25000" lang="es-419" sz="1600">
                <a:latin typeface="Lora SemiBold"/>
                <a:ea typeface="Lora SemiBold"/>
                <a:cs typeface="Lora SemiBold"/>
                <a:sym typeface="Lora SemiBold"/>
              </a:rPr>
              <a:t>pred_i</a:t>
            </a:r>
            <a:r>
              <a:rPr b="1" lang="es-419" sz="1600">
                <a:latin typeface="Lora"/>
                <a:ea typeface="Lora"/>
                <a:cs typeface="Lora"/>
                <a:sym typeface="Lora"/>
              </a:rPr>
              <a:t>)</a:t>
            </a:r>
            <a:r>
              <a:rPr baseline="30000" lang="es-419" sz="1600">
                <a:latin typeface="Lora SemiBold"/>
                <a:ea typeface="Lora SemiBold"/>
                <a:cs typeface="Lora SemiBold"/>
                <a:sym typeface="Lora SemiBold"/>
              </a:rPr>
              <a:t>2</a:t>
            </a:r>
            <a:endParaRPr baseline="30000" sz="1600">
              <a:latin typeface="Lora SemiBold"/>
              <a:ea typeface="Lora SemiBold"/>
              <a:cs typeface="Lora SemiBold"/>
              <a:sym typeface="Lora SemiBold"/>
            </a:endParaRPr>
          </a:p>
          <a:p>
            <a:pPr indent="0" lvl="0" marL="0" rtl="0" algn="l">
              <a:lnSpc>
                <a:spcPct val="115000"/>
              </a:lnSpc>
              <a:spcBef>
                <a:spcPts val="1200"/>
              </a:spcBef>
              <a:spcAft>
                <a:spcPts val="0"/>
              </a:spcAft>
              <a:buSzPts val="1300"/>
              <a:buNone/>
            </a:pPr>
            <a:r>
              <a:rPr baseline="30000" lang="es-419" sz="1600">
                <a:latin typeface="Lora SemiBold"/>
                <a:ea typeface="Lora SemiBold"/>
                <a:cs typeface="Lora SemiBold"/>
                <a:sym typeface="Lora SemiBold"/>
              </a:rPr>
              <a:t>La mejor recta será entonces la que menor </a:t>
            </a:r>
            <a:r>
              <a:rPr b="1" baseline="30000" lang="es-419" sz="1600">
                <a:latin typeface="Lora"/>
                <a:ea typeface="Lora"/>
                <a:cs typeface="Lora"/>
                <a:sym typeface="Lora"/>
              </a:rPr>
              <a:t>loss</a:t>
            </a:r>
            <a:r>
              <a:rPr baseline="30000" lang="es-419" sz="1600">
                <a:latin typeface="Lora SemiBold"/>
                <a:ea typeface="Lora SemiBold"/>
                <a:cs typeface="Lora SemiBold"/>
                <a:sym typeface="Lora SemiBold"/>
              </a:rPr>
              <a:t> tenga. También es conocido como RSS (Residual Sum of Squares).</a:t>
            </a:r>
            <a:endParaRPr b="1" sz="1600"/>
          </a:p>
          <a:p>
            <a:pPr indent="0" lvl="0" marL="0" rtl="0" algn="l">
              <a:lnSpc>
                <a:spcPct val="115000"/>
              </a:lnSpc>
              <a:spcBef>
                <a:spcPts val="1200"/>
              </a:spcBef>
              <a:spcAft>
                <a:spcPts val="0"/>
              </a:spcAft>
              <a:buSzPts val="1300"/>
              <a:buNone/>
            </a:pPr>
            <a:r>
              <a:rPr b="1" baseline="30000" lang="es-419" sz="1600"/>
              <a:t> Generalizando</a:t>
            </a:r>
            <a:endParaRPr b="1" baseline="30000" sz="1600"/>
          </a:p>
          <a:p>
            <a:pPr indent="0" lvl="0" marL="0" rtl="0" algn="l">
              <a:lnSpc>
                <a:spcPct val="115000"/>
              </a:lnSpc>
              <a:spcBef>
                <a:spcPts val="1200"/>
              </a:spcBef>
              <a:spcAft>
                <a:spcPts val="0"/>
              </a:spcAft>
              <a:buSzPts val="1300"/>
              <a:buNone/>
            </a:pPr>
            <a:r>
              <a:t/>
            </a:r>
            <a:endParaRPr b="1" baseline="30000" sz="1600"/>
          </a:p>
          <a:p>
            <a:pPr indent="0" lvl="0" marL="0" rtl="0" algn="l">
              <a:lnSpc>
                <a:spcPct val="115000"/>
              </a:lnSpc>
              <a:spcBef>
                <a:spcPts val="1200"/>
              </a:spcBef>
              <a:spcAft>
                <a:spcPts val="1200"/>
              </a:spcAft>
              <a:buSzPts val="1300"/>
              <a:buNone/>
            </a:pPr>
            <a:r>
              <a:t/>
            </a:r>
            <a:endParaRPr baseline="30000" sz="1600">
              <a:latin typeface="Lora SemiBold"/>
              <a:ea typeface="Lora SemiBold"/>
              <a:cs typeface="Lora SemiBold"/>
              <a:sym typeface="Lora SemiBold"/>
            </a:endParaRPr>
          </a:p>
        </p:txBody>
      </p:sp>
      <p:pic>
        <p:nvPicPr>
          <p:cNvPr id="142" name="Google Shape;142;p9"/>
          <p:cNvPicPr preferRelativeResize="0"/>
          <p:nvPr/>
        </p:nvPicPr>
        <p:blipFill rotWithShape="1">
          <a:blip r:embed="rId3">
            <a:alphaModFix/>
          </a:blip>
          <a:srcRect b="0" l="0" r="0" t="0"/>
          <a:stretch/>
        </p:blipFill>
        <p:spPr>
          <a:xfrm>
            <a:off x="2368763" y="3346475"/>
            <a:ext cx="4410075" cy="257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